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1" r:id="rId2"/>
    <p:sldMasterId id="2147483652" r:id="rId3"/>
    <p:sldMasterId id="2147483657" r:id="rId4"/>
  </p:sldMasterIdLst>
  <p:notesMasterIdLst>
    <p:notesMasterId r:id="rId10"/>
  </p:notesMasterIdLst>
  <p:sldIdLst>
    <p:sldId id="286" r:id="rId5"/>
    <p:sldId id="285" r:id="rId6"/>
    <p:sldId id="284" r:id="rId7"/>
    <p:sldId id="257" r:id="rId8"/>
    <p:sldId id="258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000066"/>
    <a:srgbClr val="0B6FD2"/>
    <a:srgbClr val="BEA566"/>
    <a:srgbClr val="99CC00"/>
    <a:srgbClr val="CC9900"/>
    <a:srgbClr val="99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732" autoAdjust="0"/>
  </p:normalViewPr>
  <p:slideViewPr>
    <p:cSldViewPr snapToGrid="0">
      <p:cViewPr varScale="1">
        <p:scale>
          <a:sx n="58" d="100"/>
          <a:sy n="58" d="100"/>
        </p:scale>
        <p:origin x="152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2016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2FEF9C6-CFB2-4C59-A3F8-041A2C61921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A17A10B-2F37-4BDD-A02F-294E04FD230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0A316B2-70B7-4F97-97FC-23F5A47F59A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41397142-B06A-45BC-ACA4-8B4CF09C207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ACE9F640-B4A4-4C00-B113-6B07992989C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9006389F-2F61-4D26-87FB-5D3DFF7A47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A268506-2BEA-4B14-8755-B5849A5591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ACEB06DC-C092-4BBD-8860-35C13538E2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C994EAA-1704-4D59-AC78-D80A085C462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22A97E62-F857-4594-BAAE-4E480A09A7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C4A3A926-7CAB-4CD9-976A-82741CD5B0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B417DCEC-881B-4483-965C-C6E9B5D5FF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F087C5-A736-4A1B-81DD-376D995712F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18AB6B83-3A11-4388-B290-1991A01E06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B00DA4DD-9840-4B17-B582-535C20AAFA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r>
              <a:rPr lang="en-GB" altLang="en-US" dirty="0">
                <a:cs typeface="Times New Roman" panose="02020603050405020304" pitchFamily="18" charset="0"/>
              </a:rPr>
              <a:t>You must learn these three trigonometric ratios.</a:t>
            </a:r>
          </a:p>
          <a:p>
            <a:pPr eaLnBrk="1" hangingPunct="1"/>
            <a:r>
              <a:rPr lang="en-GB" altLang="en-US" dirty="0">
                <a:cs typeface="Times New Roman" panose="02020603050405020304" pitchFamily="18" charset="0"/>
              </a:rPr>
              <a:t>Remember these using SOHCAHTOA or make up your own mnemonics using these letters.</a:t>
            </a:r>
            <a:r>
              <a:rPr lang="en-GB" altLang="en-US" dirty="0">
                <a:solidFill>
                  <a:srgbClr val="5028A0"/>
                </a:solidFill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802C9F9B-6279-484B-9E16-9F5E24BFA4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13015F-AC96-4B51-80D9-325D4D557645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3602CD53-E349-4571-BD75-2F25972276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85DDE60F-49F0-4477-A73D-98B93F42ED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r>
              <a:rPr lang="en-GB" altLang="en-US" dirty="0"/>
              <a:t>Remember to use the trigonometric ratio based on the information that you have.</a:t>
            </a:r>
          </a:p>
          <a:p>
            <a:pPr eaLnBrk="1" hangingPunct="1"/>
            <a:r>
              <a:rPr lang="en-GB" altLang="en-US" dirty="0"/>
              <a:t>Draw a picture if necessary.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8C8A76F0-5B1D-4C81-8DAE-C4BE124780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274BA30-6395-4723-98E5-6870B6E00D1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E1C8757C-6B17-441A-A104-38019210E6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03D0D5F0-77DB-493E-9DBE-735B50E81F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9961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0538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8304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87536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30996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9842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2909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30849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426585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70966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9404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67518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87497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55444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99213" y="46038"/>
            <a:ext cx="2116137" cy="61309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038" y="46038"/>
            <a:ext cx="6200775" cy="61309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086899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185352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44901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15855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62715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22817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58373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7286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55729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38451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33636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71209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99213" y="46038"/>
            <a:ext cx="2116137" cy="61309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038" y="46038"/>
            <a:ext cx="6200775" cy="61309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118750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0549319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355756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956214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366990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8003812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5346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2209328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754155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916717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98658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885789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99213" y="46038"/>
            <a:ext cx="2116137" cy="61309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038" y="46038"/>
            <a:ext cx="6200775" cy="61309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0150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9190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64641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4957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4693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2876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8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8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Title_Applyingtrigonometry">
            <a:extLst>
              <a:ext uri="{FF2B5EF4-FFF2-40B4-BE49-F238E27FC236}">
                <a16:creationId xmlns:a16="http://schemas.microsoft.com/office/drawing/2014/main" id="{5EEA5F8F-BC2A-4C76-9CF8-5DD4B62177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 Box 4">
            <a:extLst>
              <a:ext uri="{FF2B5EF4-FFF2-40B4-BE49-F238E27FC236}">
                <a16:creationId xmlns:a16="http://schemas.microsoft.com/office/drawing/2014/main" id="{40AC9796-9802-4DDE-B9FC-7404DD5D3AF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445250" y="6653213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GB" altLang="en-US" sz="1000">
                <a:solidFill>
                  <a:srgbClr val="5B0091"/>
                </a:solidFill>
                <a:cs typeface="Arial" panose="020B0604020202020204" pitchFamily="34" charset="0"/>
              </a:rPr>
              <a:t>© Boardworks Ltd 2010</a:t>
            </a:r>
          </a:p>
        </p:txBody>
      </p:sp>
      <p:sp>
        <p:nvSpPr>
          <p:cNvPr id="1028" name="Text Box 5">
            <a:extLst>
              <a:ext uri="{FF2B5EF4-FFF2-40B4-BE49-F238E27FC236}">
                <a16:creationId xmlns:a16="http://schemas.microsoft.com/office/drawing/2014/main" id="{3EC98D05-0D78-4F47-8F4C-094ED886C7C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63600" y="6653213"/>
            <a:ext cx="11160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F0DB1277-7803-4A5B-BF18-123AD9742B54}" type="slidenum">
              <a:rPr lang="en-GB" altLang="en-US" sz="1000">
                <a:solidFill>
                  <a:srgbClr val="5B0091"/>
                </a:solidFill>
                <a:cs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>
                <a:solidFill>
                  <a:srgbClr val="5B0091"/>
                </a:solidFill>
                <a:cs typeface="Arial" panose="020B0604020202020204" pitchFamily="34" charset="0"/>
              </a:rPr>
              <a:t> of 5</a:t>
            </a:r>
          </a:p>
        </p:txBody>
      </p:sp>
      <p:pic>
        <p:nvPicPr>
          <p:cNvPr id="1029" name="Picture 6" descr="flash">
            <a:extLst>
              <a:ext uri="{FF2B5EF4-FFF2-40B4-BE49-F238E27FC236}">
                <a16:creationId xmlns:a16="http://schemas.microsoft.com/office/drawing/2014/main" id="{3981952A-4392-42C4-AAB7-7E75AE4E189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300663"/>
            <a:ext cx="4603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 Box 7">
            <a:extLst>
              <a:ext uri="{FF2B5EF4-FFF2-40B4-BE49-F238E27FC236}">
                <a16:creationId xmlns:a16="http://schemas.microsoft.com/office/drawing/2014/main" id="{DEC3F0E5-90FA-4570-AE52-F6BE093D5D6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09688" y="5459413"/>
            <a:ext cx="75104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200" b="1">
                <a:solidFill>
                  <a:srgbClr val="000066"/>
                </a:solidFill>
                <a:cs typeface="Arial" panose="020B0604020202020204" pitchFamily="34" charset="0"/>
              </a:rPr>
              <a:t>This icon indicates the slide contains activities created in Flash. These activities are not editable.</a:t>
            </a:r>
            <a:endParaRPr lang="en-US" altLang="en-US" sz="1200" b="1">
              <a:solidFill>
                <a:srgbClr val="000066"/>
              </a:solidFill>
              <a:cs typeface="Arial" panose="020B0604020202020204" pitchFamily="34" charset="0"/>
            </a:endParaRPr>
          </a:p>
        </p:txBody>
      </p:sp>
      <p:sp>
        <p:nvSpPr>
          <p:cNvPr id="1031" name="Text Box 8">
            <a:extLst>
              <a:ext uri="{FF2B5EF4-FFF2-40B4-BE49-F238E27FC236}">
                <a16:creationId xmlns:a16="http://schemas.microsoft.com/office/drawing/2014/main" id="{B6A49B27-6A8D-45F1-9EB2-EA857B6374A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00113" y="6308725"/>
            <a:ext cx="6624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400" b="1">
                <a:solidFill>
                  <a:srgbClr val="000066"/>
                </a:solidFill>
                <a:cs typeface="Arial" panose="020B0604020202020204" pitchFamily="34" charset="0"/>
              </a:rPr>
              <a:t>For more detailed instructions, see the </a:t>
            </a:r>
            <a:r>
              <a:rPr lang="en-GB" altLang="en-US" sz="1400" b="1" i="1">
                <a:solidFill>
                  <a:srgbClr val="000066"/>
                </a:solidFill>
                <a:cs typeface="Arial" panose="020B0604020202020204" pitchFamily="34" charset="0"/>
              </a:rPr>
              <a:t>Getting Started</a:t>
            </a:r>
            <a:r>
              <a:rPr lang="en-GB" altLang="en-US" sz="1400" b="1">
                <a:solidFill>
                  <a:srgbClr val="000066"/>
                </a:solidFill>
                <a:cs typeface="Arial" panose="020B0604020202020204" pitchFamily="34" charset="0"/>
              </a:rPr>
              <a:t> presentation.</a:t>
            </a:r>
            <a:endParaRPr lang="en-US" altLang="en-US" sz="1400" b="1">
              <a:solidFill>
                <a:srgbClr val="000066"/>
              </a:solidFill>
              <a:cs typeface="Arial" panose="020B0604020202020204" pitchFamily="34" charset="0"/>
            </a:endParaRPr>
          </a:p>
        </p:txBody>
      </p:sp>
      <p:sp>
        <p:nvSpPr>
          <p:cNvPr id="1032" name="Text Box 9">
            <a:extLst>
              <a:ext uri="{FF2B5EF4-FFF2-40B4-BE49-F238E27FC236}">
                <a16:creationId xmlns:a16="http://schemas.microsoft.com/office/drawing/2014/main" id="{CEE7AE67-3EE5-4186-9F13-4ADC844D54D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09688" y="5891213"/>
            <a:ext cx="39100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200" b="1">
                <a:solidFill>
                  <a:srgbClr val="000066"/>
                </a:solidFill>
                <a:cs typeface="Arial" panose="020B0604020202020204" pitchFamily="34" charset="0"/>
              </a:rPr>
              <a:t>This icon indicates an accompanying worksheet.</a:t>
            </a:r>
            <a:endParaRPr lang="en-US" altLang="en-US" sz="1200" b="1">
              <a:solidFill>
                <a:srgbClr val="000066"/>
              </a:solidFill>
              <a:cs typeface="Arial" panose="020B0604020202020204" pitchFamily="34" charset="0"/>
            </a:endParaRPr>
          </a:p>
        </p:txBody>
      </p:sp>
      <p:pic>
        <p:nvPicPr>
          <p:cNvPr id="1033" name="Picture 10" descr="teachers_notes_icon">
            <a:extLst>
              <a:ext uri="{FF2B5EF4-FFF2-40B4-BE49-F238E27FC236}">
                <a16:creationId xmlns:a16="http://schemas.microsoft.com/office/drawing/2014/main" id="{22C368F8-0410-48F1-AA49-41DD60271AC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7475" y="5805488"/>
            <a:ext cx="525463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1" descr="pencil">
            <a:extLst>
              <a:ext uri="{FF2B5EF4-FFF2-40B4-BE49-F238E27FC236}">
                <a16:creationId xmlns:a16="http://schemas.microsoft.com/office/drawing/2014/main" id="{5A0490B1-2518-4441-A368-A810FFC9DBA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805488"/>
            <a:ext cx="50006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 Box 12">
            <a:extLst>
              <a:ext uri="{FF2B5EF4-FFF2-40B4-BE49-F238E27FC236}">
                <a16:creationId xmlns:a16="http://schemas.microsoft.com/office/drawing/2014/main" id="{FC0965AF-3468-4DDB-AFC8-7EDFAD50790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702300" y="5805488"/>
            <a:ext cx="3190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200" b="1">
                <a:solidFill>
                  <a:srgbClr val="000066"/>
                </a:solidFill>
                <a:cs typeface="Arial" panose="020B0604020202020204" pitchFamily="34" charset="0"/>
              </a:rPr>
              <a:t>This icon indicates teacher’s notes in the Notes field.</a:t>
            </a:r>
            <a:endParaRPr lang="en-US" altLang="en-US" sz="1200" b="1">
              <a:solidFill>
                <a:srgbClr val="000066"/>
              </a:solidFill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aster F">
            <a:extLst>
              <a:ext uri="{FF2B5EF4-FFF2-40B4-BE49-F238E27FC236}">
                <a16:creationId xmlns:a16="http://schemas.microsoft.com/office/drawing/2014/main" id="{8C975A16-AA20-46EE-AA0C-5D286825064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3">
            <a:extLst>
              <a:ext uri="{FF2B5EF4-FFF2-40B4-BE49-F238E27FC236}">
                <a16:creationId xmlns:a16="http://schemas.microsoft.com/office/drawing/2014/main" id="{54359E98-C152-489C-BE81-1BB6A6BEF57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445250" y="6653213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GB" altLang="en-US" sz="1000">
                <a:solidFill>
                  <a:srgbClr val="5B0091"/>
                </a:solidFill>
                <a:cs typeface="Arial" panose="020B0604020202020204" pitchFamily="34" charset="0"/>
              </a:rPr>
              <a:t>© Boardworks Ltd 2010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4B5FAE36-11F2-46FC-B7A0-B215D91191B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63600" y="6653213"/>
            <a:ext cx="11160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9722DA95-D679-4622-AD53-1EDC6AA827C8}" type="slidenum">
              <a:rPr lang="en-GB" altLang="en-US" sz="1000">
                <a:solidFill>
                  <a:srgbClr val="5B0091"/>
                </a:solidFill>
                <a:cs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>
                <a:solidFill>
                  <a:srgbClr val="5B0091"/>
                </a:solidFill>
                <a:cs typeface="Arial" panose="020B0604020202020204" pitchFamily="34" charset="0"/>
              </a:rPr>
              <a:t> of 5</a:t>
            </a:r>
          </a:p>
        </p:txBody>
      </p:sp>
      <p:pic>
        <p:nvPicPr>
          <p:cNvPr id="2053" name="Picture 5" descr="next_btn_grey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28A7AAB-A582-4A07-A2EE-377233419C1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500" y="6148388"/>
            <a:ext cx="6286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back_arrow_trans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8AD34185-CE87-4B4E-9AF0-13C754502D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6146800"/>
            <a:ext cx="63023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Rectangle 7">
            <a:extLst>
              <a:ext uri="{FF2B5EF4-FFF2-40B4-BE49-F238E27FC236}">
                <a16:creationId xmlns:a16="http://schemas.microsoft.com/office/drawing/2014/main" id="{301DFA79-FAA7-4090-9AE5-6B2FF834D5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038" y="46038"/>
            <a:ext cx="776605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higher">
            <a:extLst>
              <a:ext uri="{FF2B5EF4-FFF2-40B4-BE49-F238E27FC236}">
                <a16:creationId xmlns:a16="http://schemas.microsoft.com/office/drawing/2014/main" id="{2A4B40E9-4928-4CA8-8783-25E46A8E3FE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2">
            <a:extLst>
              <a:ext uri="{FF2B5EF4-FFF2-40B4-BE49-F238E27FC236}">
                <a16:creationId xmlns:a16="http://schemas.microsoft.com/office/drawing/2014/main" id="{CBF17398-C49F-4A78-9FB2-9A4781696A6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445250" y="6653213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GB" altLang="en-US" sz="1000">
                <a:solidFill>
                  <a:srgbClr val="5B0091"/>
                </a:solidFill>
                <a:cs typeface="Arial" panose="020B0604020202020204" pitchFamily="34" charset="0"/>
              </a:rPr>
              <a:t>© Boardworks Ltd 2010</a:t>
            </a:r>
          </a:p>
        </p:txBody>
      </p:sp>
      <p:sp>
        <p:nvSpPr>
          <p:cNvPr id="3076" name="Text Box 3">
            <a:extLst>
              <a:ext uri="{FF2B5EF4-FFF2-40B4-BE49-F238E27FC236}">
                <a16:creationId xmlns:a16="http://schemas.microsoft.com/office/drawing/2014/main" id="{91A8E16F-75AB-44CA-9207-A5BF338C02A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63600" y="6653213"/>
            <a:ext cx="11160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F5D35E28-8349-43C6-B5A3-FF6DDB67711A}" type="slidenum">
              <a:rPr lang="en-GB" altLang="en-US" sz="1000">
                <a:solidFill>
                  <a:srgbClr val="5B0091"/>
                </a:solidFill>
                <a:cs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>
                <a:solidFill>
                  <a:srgbClr val="5B0091"/>
                </a:solidFill>
                <a:cs typeface="Arial" panose="020B0604020202020204" pitchFamily="34" charset="0"/>
              </a:rPr>
              <a:t> of 5</a:t>
            </a:r>
          </a:p>
        </p:txBody>
      </p:sp>
      <p:pic>
        <p:nvPicPr>
          <p:cNvPr id="3077" name="Picture 4" descr="next_btn_grey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CE02F24-9F61-4D9D-9E55-39E99D106BF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500" y="6148388"/>
            <a:ext cx="6286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5" descr="back_arrow_trans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16447701-3A34-4244-BD79-9B6F9BF039B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6146800"/>
            <a:ext cx="63023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Rectangle 6">
            <a:extLst>
              <a:ext uri="{FF2B5EF4-FFF2-40B4-BE49-F238E27FC236}">
                <a16:creationId xmlns:a16="http://schemas.microsoft.com/office/drawing/2014/main" id="{1FE2BDEC-3589-4D52-A9B3-822366A8B7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038" y="46038"/>
            <a:ext cx="776605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igher">
            <a:extLst>
              <a:ext uri="{FF2B5EF4-FFF2-40B4-BE49-F238E27FC236}">
                <a16:creationId xmlns:a16="http://schemas.microsoft.com/office/drawing/2014/main" id="{DEA773EB-92CD-4346-909D-D063043F2F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3">
            <a:extLst>
              <a:ext uri="{FF2B5EF4-FFF2-40B4-BE49-F238E27FC236}">
                <a16:creationId xmlns:a16="http://schemas.microsoft.com/office/drawing/2014/main" id="{E5F31CC8-0990-4D65-A8AE-7C4E2E88D78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445250" y="6653213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GB" altLang="en-US" sz="1000">
                <a:solidFill>
                  <a:srgbClr val="5B0091"/>
                </a:solidFill>
                <a:cs typeface="Arial" panose="020B0604020202020204" pitchFamily="34" charset="0"/>
              </a:rPr>
              <a:t>© Boardworks Ltd 2010</a:t>
            </a: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A3A1B6FB-8BCA-42A1-B0CA-EA6108F25C6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63600" y="6653213"/>
            <a:ext cx="11160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93D526A3-5275-47BD-96F8-4BF3CDA6EAAB}" type="slidenum">
              <a:rPr lang="en-GB" altLang="en-US" sz="1000">
                <a:solidFill>
                  <a:srgbClr val="5B0091"/>
                </a:solidFill>
                <a:cs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>
                <a:solidFill>
                  <a:srgbClr val="5B0091"/>
                </a:solidFill>
                <a:cs typeface="Arial" panose="020B0604020202020204" pitchFamily="34" charset="0"/>
              </a:rPr>
              <a:t> of 5</a:t>
            </a:r>
          </a:p>
        </p:txBody>
      </p:sp>
      <p:pic>
        <p:nvPicPr>
          <p:cNvPr id="4101" name="Picture 5" descr="next_btn_grey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E7AF73F-186E-4BE9-B93F-DAEFF6284B0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500" y="6148388"/>
            <a:ext cx="6286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 descr="back_arrow_trans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C783BE90-5D4E-408F-917E-96162638750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6146800"/>
            <a:ext cx="63023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Rectangle 7">
            <a:extLst>
              <a:ext uri="{FF2B5EF4-FFF2-40B4-BE49-F238E27FC236}">
                <a16:creationId xmlns:a16="http://schemas.microsoft.com/office/drawing/2014/main" id="{FBBA4677-D42F-4F6B-A458-052E4FD7B5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038" y="46038"/>
            <a:ext cx="776605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slideLayout" Target="../slideLayouts/slideLayout24.xml"/><Relationship Id="rId7" Type="http://schemas.openxmlformats.org/officeDocument/2006/relationships/image" Target="../media/image10.jpeg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06292-45C0-4F4A-87D1-70F6DFA8DE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Unit 3: Right Trigonometric Ratios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86FFE3-AB90-400D-B02D-F642D0B00D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987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F2C928C-2F6C-4832-9B2A-454D54A2C0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4400" dirty="0"/>
              <a:t>When do I use…?</a:t>
            </a:r>
          </a:p>
        </p:txBody>
      </p:sp>
      <p:pic>
        <p:nvPicPr>
          <p:cNvPr id="13315" name="Picture 4" descr="flash">
            <a:extLst>
              <a:ext uri="{FF2B5EF4-FFF2-40B4-BE49-F238E27FC236}">
                <a16:creationId xmlns:a16="http://schemas.microsoft.com/office/drawing/2014/main" id="{C0D40F68-6CA5-4240-94EF-E260A8DB66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71438"/>
            <a:ext cx="4603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5" descr="teachers_notes_icon">
            <a:extLst>
              <a:ext uri="{FF2B5EF4-FFF2-40B4-BE49-F238E27FC236}">
                <a16:creationId xmlns:a16="http://schemas.microsoft.com/office/drawing/2014/main" id="{EF6F300B-A385-4476-9001-C7EFF36D09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163" y="114300"/>
            <a:ext cx="525462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Trig_findingangles.jpg" descr="Trig_findingangles">
            <a:extLst>
              <a:ext uri="{FF2B5EF4-FFF2-40B4-BE49-F238E27FC236}">
                <a16:creationId xmlns:a16="http://schemas.microsoft.com/office/drawing/2014/main" id="{37FA3A34-2131-44E7-AED6-26A3A4A704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" y="800100"/>
            <a:ext cx="8699500" cy="530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9" name="Oval 8">
            <a:extLst>
              <a:ext uri="{FF2B5EF4-FFF2-40B4-BE49-F238E27FC236}">
                <a16:creationId xmlns:a16="http://schemas.microsoft.com/office/drawing/2014/main" id="{397B55A2-542F-406A-A1DD-62A448A12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2163" y="6130925"/>
            <a:ext cx="703262" cy="596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91CA78C-C195-4137-A2BE-B92F2A4D1D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126505"/>
              </p:ext>
            </p:extLst>
          </p:nvPr>
        </p:nvGraphicFramePr>
        <p:xfrm>
          <a:off x="618318" y="1432776"/>
          <a:ext cx="7888313" cy="48361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57823">
                  <a:extLst>
                    <a:ext uri="{9D8B030D-6E8A-4147-A177-3AD203B41FA5}">
                      <a16:colId xmlns:a16="http://schemas.microsoft.com/office/drawing/2014/main" val="1978108877"/>
                    </a:ext>
                  </a:extLst>
                </a:gridCol>
                <a:gridCol w="195412">
                  <a:extLst>
                    <a:ext uri="{9D8B030D-6E8A-4147-A177-3AD203B41FA5}">
                      <a16:colId xmlns:a16="http://schemas.microsoft.com/office/drawing/2014/main" val="1418821899"/>
                    </a:ext>
                  </a:extLst>
                </a:gridCol>
                <a:gridCol w="3935078">
                  <a:extLst>
                    <a:ext uri="{9D8B030D-6E8A-4147-A177-3AD203B41FA5}">
                      <a16:colId xmlns:a16="http://schemas.microsoft.com/office/drawing/2014/main" val="192020707"/>
                    </a:ext>
                  </a:extLst>
                </a:gridCol>
              </a:tblGrid>
              <a:tr h="9879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dirty="0">
                          <a:effectLst/>
                        </a:rPr>
                        <a:t>I want to find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006" marR="85006" marT="42503" marB="425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3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006" marR="85006" marT="42503" marB="4250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dirty="0">
                          <a:effectLst/>
                        </a:rPr>
                        <a:t>Use these calculator keys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006" marR="85006" marT="42503" marB="42503" anchor="ctr"/>
                </a:tc>
                <a:extLst>
                  <a:ext uri="{0D108BD9-81ED-4DB2-BD59-A6C34878D82A}">
                    <a16:rowId xmlns:a16="http://schemas.microsoft.com/office/drawing/2014/main" val="1134148144"/>
                  </a:ext>
                </a:extLst>
              </a:tr>
              <a:tr h="1502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</a:rPr>
                        <a:t>sin, cos or tan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dirty="0">
                          <a:solidFill>
                            <a:srgbClr val="0070C0"/>
                          </a:solidFill>
                          <a:effectLst/>
                        </a:rPr>
                        <a:t>(ratio)</a:t>
                      </a:r>
                      <a:endParaRPr lang="en-US" sz="3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006" marR="85006" marT="42503" marB="425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3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006" marR="85006" marT="42503" marB="4250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</a:rPr>
                        <a:t>SIN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</a:rPr>
                        <a:t>COS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</a:rPr>
                        <a:t>TAN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006" marR="85006" marT="42503" marB="42503" anchor="ctr"/>
                </a:tc>
                <a:extLst>
                  <a:ext uri="{0D108BD9-81ED-4DB2-BD59-A6C34878D82A}">
                    <a16:rowId xmlns:a16="http://schemas.microsoft.com/office/drawing/2014/main" val="360343342"/>
                  </a:ext>
                </a:extLst>
              </a:tr>
              <a:tr h="1502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  <a:effectLst/>
                        </a:rPr>
                        <a:t>Angle measure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dirty="0">
                          <a:solidFill>
                            <a:srgbClr val="CC0066"/>
                          </a:solidFill>
                          <a:effectLst/>
                        </a:rPr>
                        <a:t>(in degrees)</a:t>
                      </a:r>
                      <a:endParaRPr lang="en-US" sz="3200" dirty="0">
                        <a:solidFill>
                          <a:srgbClr val="CC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006" marR="85006" marT="42503" marB="425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3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006" marR="85006" marT="42503" marB="42503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  <a:effectLst/>
                        </a:rPr>
                        <a:t>SIN</a:t>
                      </a:r>
                      <a:r>
                        <a:rPr lang="en-US" sz="3200" baseline="30000" dirty="0">
                          <a:solidFill>
                            <a:srgbClr val="7030A0"/>
                          </a:solidFill>
                          <a:effectLst/>
                        </a:rPr>
                        <a:t>-1</a:t>
                      </a:r>
                      <a:endParaRPr lang="en-US" sz="3200" dirty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  <a:effectLst/>
                        </a:rPr>
                        <a:t>COS</a:t>
                      </a:r>
                      <a:r>
                        <a:rPr lang="en-US" sz="3200" baseline="30000" dirty="0">
                          <a:solidFill>
                            <a:srgbClr val="7030A0"/>
                          </a:solidFill>
                          <a:effectLst/>
                        </a:rPr>
                        <a:t>-1</a:t>
                      </a:r>
                      <a:endParaRPr lang="en-US" sz="3200" dirty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  <a:effectLst/>
                        </a:rPr>
                        <a:t>TAN</a:t>
                      </a:r>
                      <a:r>
                        <a:rPr lang="en-US" sz="3200" baseline="30000" dirty="0">
                          <a:solidFill>
                            <a:srgbClr val="7030A0"/>
                          </a:solidFill>
                          <a:effectLst/>
                        </a:rPr>
                        <a:t>-1</a:t>
                      </a:r>
                      <a:endParaRPr lang="en-US" sz="32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006" marR="85006" marT="42503" marB="42503" anchor="ctr"/>
                </a:tc>
                <a:extLst>
                  <a:ext uri="{0D108BD9-81ED-4DB2-BD59-A6C34878D82A}">
                    <a16:rowId xmlns:a16="http://schemas.microsoft.com/office/drawing/2014/main" val="1173087798"/>
                  </a:ext>
                </a:extLst>
              </a:tr>
            </a:tbl>
          </a:graphicData>
        </a:graphic>
      </p:graphicFrame>
    </p:spTree>
    <p:controls>
      <mc:AlternateContent xmlns:mc="http://schemas.openxmlformats.org/markup-compatibility/2006">
        <mc:Choice xmlns:v="urn:schemas-microsoft-com:vml" Requires="v">
          <p:control spid="13325" name="ShockwaveFlash1" r:id="rId2" imgW="8699400" imgH="5308560"/>
        </mc:Choice>
        <mc:Fallback>
          <p:control name="ShockwaveFlash1" r:id="rId2" imgW="8699400" imgH="5308560">
            <p:pic>
              <p:nvPicPr>
                <p:cNvPr id="13317" name="ShockwaveFlash1">
                  <a:extLst>
                    <a:ext uri="{FF2B5EF4-FFF2-40B4-BE49-F238E27FC236}">
                      <a16:creationId xmlns:a16="http://schemas.microsoft.com/office/drawing/2014/main" id="{B91CA89E-FAA3-4FFC-9C9C-19757701AEAD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"/>
                <a:srcRect/>
                <a:stretch>
                  <a:fillRect/>
                </a:stretch>
              </p:blipFill>
              <p:spPr bwMode="auto">
                <a:xfrm>
                  <a:off x="212725" y="800100"/>
                  <a:ext cx="8699500" cy="530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>
            <a:extLst>
              <a:ext uri="{FF2B5EF4-FFF2-40B4-BE49-F238E27FC236}">
                <a16:creationId xmlns:a16="http://schemas.microsoft.com/office/drawing/2014/main" id="{C4160E6E-E990-4AC2-9A3C-750F9A3D0340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149350"/>
            <a:ext cx="3057525" cy="4032250"/>
            <a:chOff x="192" y="724"/>
            <a:chExt cx="1926" cy="2540"/>
          </a:xfrm>
        </p:grpSpPr>
        <p:sp>
          <p:nvSpPr>
            <p:cNvPr id="7190" name="AutoShape 3">
              <a:extLst>
                <a:ext uri="{FF2B5EF4-FFF2-40B4-BE49-F238E27FC236}">
                  <a16:creationId xmlns:a16="http://schemas.microsoft.com/office/drawing/2014/main" id="{B08E9C8F-2B45-4111-8E37-A45D208513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724"/>
              <a:ext cx="1392" cy="2241"/>
            </a:xfrm>
            <a:prstGeom prst="rtTriangle">
              <a:avLst/>
            </a:prstGeom>
            <a:solidFill>
              <a:srgbClr val="33CCCC"/>
            </a:solidFill>
            <a:ln w="28575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91" name="PubPieSlice">
              <a:extLst>
                <a:ext uri="{FF2B5EF4-FFF2-40B4-BE49-F238E27FC236}">
                  <a16:creationId xmlns:a16="http://schemas.microsoft.com/office/drawing/2014/main" id="{25FA718C-24C5-44B5-AD02-594C97354782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 rot="10800000">
              <a:off x="1517" y="2663"/>
              <a:ext cx="601" cy="601"/>
            </a:xfrm>
            <a:custGeom>
              <a:avLst/>
              <a:gdLst>
                <a:gd name="T0" fmla="*/ 453 w 21600"/>
                <a:gd name="T1" fmla="*/ 559 h 21600"/>
                <a:gd name="T2" fmla="*/ 301 w 21600"/>
                <a:gd name="T3" fmla="*/ 301 h 21600"/>
                <a:gd name="T4" fmla="*/ 601 w 21600"/>
                <a:gd name="T5" fmla="*/ 301 h 21600"/>
                <a:gd name="T6" fmla="*/ 0 60000 65536"/>
                <a:gd name="T7" fmla="*/ 0 60000 65536"/>
                <a:gd name="T8" fmla="*/ 0 60000 65536"/>
                <a:gd name="T9" fmla="*/ 3163 w 21600"/>
                <a:gd name="T10" fmla="*/ 3163 h 21600"/>
                <a:gd name="T11" fmla="*/ 18437 w 21600"/>
                <a:gd name="T12" fmla="*/ 18437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6298" y="20095"/>
                  </a:moveTo>
                  <a:cubicBezTo>
                    <a:pt x="19579" y="18154"/>
                    <a:pt x="21594" y="14628"/>
                    <a:pt x="21599" y="10816"/>
                  </a:cubicBezTo>
                  <a:lnTo>
                    <a:pt x="10800" y="10800"/>
                  </a:lnTo>
                  <a:lnTo>
                    <a:pt x="16298" y="20095"/>
                  </a:lnTo>
                  <a:close/>
                </a:path>
              </a:pathLst>
            </a:custGeom>
            <a:solidFill>
              <a:srgbClr val="009999"/>
            </a:solidFill>
            <a:ln w="28575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Text Box 5">
              <a:extLst>
                <a:ext uri="{FF2B5EF4-FFF2-40B4-BE49-F238E27FC236}">
                  <a16:creationId xmlns:a16="http://schemas.microsoft.com/office/drawing/2014/main" id="{2014329F-06C9-4BD1-8D47-39E3A10FE3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596"/>
              <a:ext cx="2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GB" altLang="en-US" sz="2400" i="1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endParaRPr lang="en-GB" altLang="en-US" sz="2400" i="1">
                <a:solidFill>
                  <a:srgbClr val="0100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193" name="Text Box 6">
              <a:extLst>
                <a:ext uri="{FF2B5EF4-FFF2-40B4-BE49-F238E27FC236}">
                  <a16:creationId xmlns:a16="http://schemas.microsoft.com/office/drawing/2014/main" id="{4C196804-0C02-4E6B-B085-F4C04A0499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1200"/>
              <a:ext cx="216" cy="1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GB" altLang="en-US" sz="1600" b="1">
                  <a:solidFill>
                    <a:srgbClr val="010066"/>
                  </a:solidFill>
                </a:rPr>
                <a:t>O</a:t>
              </a:r>
            </a:p>
            <a:p>
              <a:pPr algn="ctr"/>
              <a:r>
                <a:rPr lang="en-GB" altLang="en-US" sz="1600" b="1">
                  <a:solidFill>
                    <a:srgbClr val="010066"/>
                  </a:solidFill>
                </a:rPr>
                <a:t>P</a:t>
              </a:r>
            </a:p>
            <a:p>
              <a:pPr algn="ctr"/>
              <a:r>
                <a:rPr lang="en-GB" altLang="en-US" sz="1600" b="1">
                  <a:solidFill>
                    <a:srgbClr val="010066"/>
                  </a:solidFill>
                </a:rPr>
                <a:t>P</a:t>
              </a:r>
            </a:p>
            <a:p>
              <a:pPr algn="ctr"/>
              <a:r>
                <a:rPr lang="en-GB" altLang="en-US" sz="1600" b="1">
                  <a:solidFill>
                    <a:srgbClr val="010066"/>
                  </a:solidFill>
                </a:rPr>
                <a:t>O</a:t>
              </a:r>
            </a:p>
            <a:p>
              <a:pPr algn="ctr"/>
              <a:r>
                <a:rPr lang="en-GB" altLang="en-US" sz="1600" b="1">
                  <a:solidFill>
                    <a:srgbClr val="010066"/>
                  </a:solidFill>
                </a:rPr>
                <a:t>S</a:t>
              </a:r>
            </a:p>
            <a:p>
              <a:pPr algn="ctr"/>
              <a:r>
                <a:rPr lang="en-GB" altLang="en-US" sz="1600" b="1">
                  <a:solidFill>
                    <a:srgbClr val="010066"/>
                  </a:solidFill>
                </a:rPr>
                <a:t>I</a:t>
              </a:r>
            </a:p>
            <a:p>
              <a:pPr algn="ctr"/>
              <a:r>
                <a:rPr lang="en-GB" altLang="en-US" sz="1600" b="1">
                  <a:solidFill>
                    <a:srgbClr val="010066"/>
                  </a:solidFill>
                </a:rPr>
                <a:t>T</a:t>
              </a:r>
            </a:p>
            <a:p>
              <a:pPr algn="ctr"/>
              <a:r>
                <a:rPr lang="en-GB" altLang="en-US" sz="1600" b="1">
                  <a:solidFill>
                    <a:srgbClr val="010066"/>
                  </a:solidFill>
                </a:rPr>
                <a:t>E</a:t>
              </a:r>
            </a:p>
          </p:txBody>
        </p:sp>
        <p:grpSp>
          <p:nvGrpSpPr>
            <p:cNvPr id="7194" name="Group 7">
              <a:extLst>
                <a:ext uri="{FF2B5EF4-FFF2-40B4-BE49-F238E27FC236}">
                  <a16:creationId xmlns:a16="http://schemas.microsoft.com/office/drawing/2014/main" id="{BED9F120-EE49-4FEC-80C7-47C5908409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1120"/>
              <a:ext cx="960" cy="1448"/>
              <a:chOff x="672" y="1432"/>
              <a:chExt cx="960" cy="1448"/>
            </a:xfrm>
          </p:grpSpPr>
          <p:sp>
            <p:nvSpPr>
              <p:cNvPr id="7197" name="Text Box 8">
                <a:extLst>
                  <a:ext uri="{FF2B5EF4-FFF2-40B4-BE49-F238E27FC236}">
                    <a16:creationId xmlns:a16="http://schemas.microsoft.com/office/drawing/2014/main" id="{1A1DBB0E-AD18-46B5-A3E4-23820B034A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" y="1432"/>
                <a:ext cx="20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600" b="1">
                    <a:solidFill>
                      <a:srgbClr val="010066"/>
                    </a:solidFill>
                  </a:rPr>
                  <a:t>H</a:t>
                </a:r>
              </a:p>
            </p:txBody>
          </p:sp>
          <p:sp>
            <p:nvSpPr>
              <p:cNvPr id="7198" name="Text Box 9">
                <a:extLst>
                  <a:ext uri="{FF2B5EF4-FFF2-40B4-BE49-F238E27FC236}">
                    <a16:creationId xmlns:a16="http://schemas.microsoft.com/office/drawing/2014/main" id="{60788520-8633-4266-A4ED-84A545ABCAF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1" y="1570"/>
                <a:ext cx="201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600" b="1">
                    <a:solidFill>
                      <a:srgbClr val="010066"/>
                    </a:solidFill>
                  </a:rPr>
                  <a:t>Y</a:t>
                </a:r>
              </a:p>
            </p:txBody>
          </p:sp>
          <p:sp>
            <p:nvSpPr>
              <p:cNvPr id="7199" name="Text Box 10">
                <a:extLst>
                  <a:ext uri="{FF2B5EF4-FFF2-40B4-BE49-F238E27FC236}">
                    <a16:creationId xmlns:a16="http://schemas.microsoft.com/office/drawing/2014/main" id="{320C52CA-1D16-4609-8F29-F01699DE08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42" y="1707"/>
                <a:ext cx="201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600" b="1">
                    <a:solidFill>
                      <a:srgbClr val="010066"/>
                    </a:solidFill>
                  </a:rPr>
                  <a:t>P</a:t>
                </a:r>
              </a:p>
            </p:txBody>
          </p:sp>
          <p:sp>
            <p:nvSpPr>
              <p:cNvPr id="7200" name="Text Box 11">
                <a:extLst>
                  <a:ext uri="{FF2B5EF4-FFF2-40B4-BE49-F238E27FC236}">
                    <a16:creationId xmlns:a16="http://schemas.microsoft.com/office/drawing/2014/main" id="{6C46C7E1-C08A-4F2D-8AEF-2AEC137B05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3" y="1844"/>
                <a:ext cx="21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600" b="1">
                    <a:solidFill>
                      <a:srgbClr val="010066"/>
                    </a:solidFill>
                  </a:rPr>
                  <a:t>O</a:t>
                </a:r>
              </a:p>
            </p:txBody>
          </p:sp>
          <p:sp>
            <p:nvSpPr>
              <p:cNvPr id="7201" name="Text Box 12">
                <a:extLst>
                  <a:ext uri="{FF2B5EF4-FFF2-40B4-BE49-F238E27FC236}">
                    <a16:creationId xmlns:a16="http://schemas.microsoft.com/office/drawing/2014/main" id="{40213C83-B87A-4696-A03A-5E257C559C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9" y="1982"/>
                <a:ext cx="19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600" b="1">
                    <a:solidFill>
                      <a:srgbClr val="010066"/>
                    </a:solidFill>
                  </a:rPr>
                  <a:t>T</a:t>
                </a:r>
              </a:p>
            </p:txBody>
          </p:sp>
          <p:sp>
            <p:nvSpPr>
              <p:cNvPr id="7202" name="Text Box 13">
                <a:extLst>
                  <a:ext uri="{FF2B5EF4-FFF2-40B4-BE49-F238E27FC236}">
                    <a16:creationId xmlns:a16="http://schemas.microsoft.com/office/drawing/2014/main" id="{CDD2D779-C533-43A7-9BF9-3BE4A0E77F1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93" y="2119"/>
                <a:ext cx="201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600" b="1">
                    <a:solidFill>
                      <a:srgbClr val="010066"/>
                    </a:solidFill>
                  </a:rPr>
                  <a:t>E</a:t>
                </a:r>
              </a:p>
            </p:txBody>
          </p:sp>
          <p:sp>
            <p:nvSpPr>
              <p:cNvPr id="7203" name="Text Box 14">
                <a:extLst>
                  <a:ext uri="{FF2B5EF4-FFF2-40B4-BE49-F238E27FC236}">
                    <a16:creationId xmlns:a16="http://schemas.microsoft.com/office/drawing/2014/main" id="{34336B06-A39D-4947-8FFE-675005902F5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74" y="2256"/>
                <a:ext cx="20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600" b="1">
                    <a:solidFill>
                      <a:srgbClr val="010066"/>
                    </a:solidFill>
                  </a:rPr>
                  <a:t>N</a:t>
                </a:r>
              </a:p>
            </p:txBody>
          </p:sp>
          <p:sp>
            <p:nvSpPr>
              <p:cNvPr id="7204" name="Text Box 15">
                <a:extLst>
                  <a:ext uri="{FF2B5EF4-FFF2-40B4-BE49-F238E27FC236}">
                    <a16:creationId xmlns:a16="http://schemas.microsoft.com/office/drawing/2014/main" id="{BC8C3F8F-A0EB-4982-9E76-0E7B4A1FEA2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62" y="2394"/>
                <a:ext cx="20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600" b="1">
                    <a:solidFill>
                      <a:srgbClr val="010066"/>
                    </a:solidFill>
                  </a:rPr>
                  <a:t>U</a:t>
                </a:r>
              </a:p>
            </p:txBody>
          </p:sp>
          <p:sp>
            <p:nvSpPr>
              <p:cNvPr id="7205" name="Text Box 16">
                <a:extLst>
                  <a:ext uri="{FF2B5EF4-FFF2-40B4-BE49-F238E27FC236}">
                    <a16:creationId xmlns:a16="http://schemas.microsoft.com/office/drawing/2014/main" id="{0B8E085D-F733-40C8-9481-4CFCFB53EF7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50" y="2531"/>
                <a:ext cx="201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600" b="1">
                    <a:solidFill>
                      <a:srgbClr val="010066"/>
                    </a:solidFill>
                  </a:rPr>
                  <a:t>S</a:t>
                </a:r>
              </a:p>
            </p:txBody>
          </p:sp>
          <p:sp>
            <p:nvSpPr>
              <p:cNvPr id="7206" name="Text Box 17">
                <a:extLst>
                  <a:ext uri="{FF2B5EF4-FFF2-40B4-BE49-F238E27FC236}">
                    <a16:creationId xmlns:a16="http://schemas.microsoft.com/office/drawing/2014/main" id="{8C3B0C77-CA0A-4B70-AF5F-DDA4A492FD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31" y="2668"/>
                <a:ext cx="201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en-US" sz="1600" b="1">
                    <a:solidFill>
                      <a:srgbClr val="010066"/>
                    </a:solidFill>
                  </a:rPr>
                  <a:t>E</a:t>
                </a:r>
              </a:p>
            </p:txBody>
          </p:sp>
        </p:grpSp>
        <p:sp>
          <p:nvSpPr>
            <p:cNvPr id="7195" name="Rectangle 18">
              <a:extLst>
                <a:ext uri="{FF2B5EF4-FFF2-40B4-BE49-F238E27FC236}">
                  <a16:creationId xmlns:a16="http://schemas.microsoft.com/office/drawing/2014/main" id="{95787C1D-196F-4E1D-B689-2EDEBAAD42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821"/>
              <a:ext cx="144" cy="144"/>
            </a:xfrm>
            <a:prstGeom prst="rect">
              <a:avLst/>
            </a:prstGeom>
            <a:solidFill>
              <a:srgbClr val="009999"/>
            </a:solidFill>
            <a:ln w="28575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96" name="Text Box 19">
              <a:extLst>
                <a:ext uri="{FF2B5EF4-FFF2-40B4-BE49-F238E27FC236}">
                  <a16:creationId xmlns:a16="http://schemas.microsoft.com/office/drawing/2014/main" id="{6D63EB6C-339A-4653-BD74-373A90E4FA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7" y="2978"/>
              <a:ext cx="106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1600" b="1">
                  <a:solidFill>
                    <a:srgbClr val="010066"/>
                  </a:solidFill>
                </a:rPr>
                <a:t>A D J A C E N T</a:t>
              </a:r>
            </a:p>
          </p:txBody>
        </p:sp>
      </p:grpSp>
      <p:sp>
        <p:nvSpPr>
          <p:cNvPr id="7171" name="Rectangle 20">
            <a:extLst>
              <a:ext uri="{FF2B5EF4-FFF2-40B4-BE49-F238E27FC236}">
                <a16:creationId xmlns:a16="http://schemas.microsoft.com/office/drawing/2014/main" id="{038722C7-27CD-4A55-9EBA-A8AF92ADEF6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The three trigonometric ratios</a:t>
            </a:r>
          </a:p>
        </p:txBody>
      </p:sp>
      <p:sp>
        <p:nvSpPr>
          <p:cNvPr id="7172" name="Text Box 21">
            <a:extLst>
              <a:ext uri="{FF2B5EF4-FFF2-40B4-BE49-F238E27FC236}">
                <a16:creationId xmlns:a16="http://schemas.microsoft.com/office/drawing/2014/main" id="{4A0D6C9B-7F89-4D73-883C-AF96E5938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3775" y="1514475"/>
            <a:ext cx="1189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 b="1">
                <a:solidFill>
                  <a:srgbClr val="FF6600"/>
                </a:solidFill>
              </a:rPr>
              <a:t>S</a:t>
            </a:r>
            <a:r>
              <a:rPr lang="en-GB" altLang="en-US" sz="2400">
                <a:solidFill>
                  <a:srgbClr val="010066"/>
                </a:solidFill>
              </a:rPr>
              <a:t>in </a:t>
            </a:r>
            <a:r>
              <a:rPr lang="en-GB" altLang="en-US" sz="2400" i="1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GB" altLang="en-US" sz="240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altLang="en-US" sz="2400">
                <a:solidFill>
                  <a:srgbClr val="010066"/>
                </a:solidFill>
                <a:cs typeface="Times New Roman" panose="02020603050405020304" pitchFamily="18" charset="0"/>
              </a:rPr>
              <a:t>=</a:t>
            </a:r>
            <a:endParaRPr lang="en-GB" altLang="en-US" sz="2400">
              <a:solidFill>
                <a:srgbClr val="010066"/>
              </a:solidFill>
            </a:endParaRPr>
          </a:p>
        </p:txBody>
      </p:sp>
      <p:sp>
        <p:nvSpPr>
          <p:cNvPr id="105494" name="Text Box 22">
            <a:extLst>
              <a:ext uri="{FF2B5EF4-FFF2-40B4-BE49-F238E27FC236}">
                <a16:creationId xmlns:a16="http://schemas.microsoft.com/office/drawing/2014/main" id="{69DC61E2-20F3-4F9B-BBCA-32B70C34C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5688" y="1316038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 b="1">
                <a:solidFill>
                  <a:srgbClr val="FF6600"/>
                </a:solidFill>
              </a:rPr>
              <a:t>O</a:t>
            </a:r>
            <a:r>
              <a:rPr lang="en-GB" altLang="en-US" sz="2400">
                <a:solidFill>
                  <a:srgbClr val="010066"/>
                </a:solidFill>
              </a:rPr>
              <a:t>pposite</a:t>
            </a:r>
          </a:p>
        </p:txBody>
      </p:sp>
      <p:sp>
        <p:nvSpPr>
          <p:cNvPr id="7174" name="Line 23">
            <a:extLst>
              <a:ext uri="{FF2B5EF4-FFF2-40B4-BE49-F238E27FC236}">
                <a16:creationId xmlns:a16="http://schemas.microsoft.com/office/drawing/2014/main" id="{3F722AE2-2B52-4AE2-B744-C3B2B89D4BA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4075" y="1754188"/>
            <a:ext cx="1741488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96" name="Text Box 24">
            <a:extLst>
              <a:ext uri="{FF2B5EF4-FFF2-40B4-BE49-F238E27FC236}">
                <a16:creationId xmlns:a16="http://schemas.microsoft.com/office/drawing/2014/main" id="{366CEC8D-EBA5-4970-99A1-0FFCA6A52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4550" y="1733550"/>
            <a:ext cx="1812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 b="1">
                <a:solidFill>
                  <a:srgbClr val="FF6600"/>
                </a:solidFill>
              </a:rPr>
              <a:t>H</a:t>
            </a:r>
            <a:r>
              <a:rPr lang="en-GB" altLang="en-US" sz="2400">
                <a:solidFill>
                  <a:srgbClr val="010066"/>
                </a:solidFill>
              </a:rPr>
              <a:t>ypotenuse</a:t>
            </a:r>
          </a:p>
        </p:txBody>
      </p:sp>
      <p:sp>
        <p:nvSpPr>
          <p:cNvPr id="105497" name="Text Box 25">
            <a:extLst>
              <a:ext uri="{FF2B5EF4-FFF2-40B4-BE49-F238E27FC236}">
                <a16:creationId xmlns:a16="http://schemas.microsoft.com/office/drawing/2014/main" id="{7083F63F-810A-4C9C-837B-711AC00E99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1431925"/>
            <a:ext cx="1428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3600" b="1">
                <a:solidFill>
                  <a:srgbClr val="FF6600"/>
                </a:solidFill>
              </a:rPr>
              <a:t>S O H</a:t>
            </a:r>
          </a:p>
        </p:txBody>
      </p:sp>
      <p:sp>
        <p:nvSpPr>
          <p:cNvPr id="105498" name="Text Box 26">
            <a:extLst>
              <a:ext uri="{FF2B5EF4-FFF2-40B4-BE49-F238E27FC236}">
                <a16:creationId xmlns:a16="http://schemas.microsoft.com/office/drawing/2014/main" id="{68A01AC4-7A92-4471-B35C-BCB08C0C3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384550"/>
            <a:ext cx="1290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 b="1">
                <a:solidFill>
                  <a:srgbClr val="FF6600"/>
                </a:solidFill>
              </a:rPr>
              <a:t>C</a:t>
            </a:r>
            <a:r>
              <a:rPr lang="en-GB" altLang="en-US" sz="2400">
                <a:solidFill>
                  <a:srgbClr val="010066"/>
                </a:solidFill>
              </a:rPr>
              <a:t>os </a:t>
            </a:r>
            <a:r>
              <a:rPr lang="en-GB" altLang="en-US" sz="2400" i="1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GB" altLang="en-US" sz="240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altLang="en-US" sz="2400">
                <a:solidFill>
                  <a:srgbClr val="010066"/>
                </a:solidFill>
                <a:cs typeface="Times New Roman" panose="02020603050405020304" pitchFamily="18" charset="0"/>
              </a:rPr>
              <a:t>=</a:t>
            </a:r>
            <a:endParaRPr lang="en-GB" altLang="en-US" sz="2400">
              <a:solidFill>
                <a:srgbClr val="010066"/>
              </a:solidFill>
            </a:endParaRPr>
          </a:p>
        </p:txBody>
      </p:sp>
      <p:sp>
        <p:nvSpPr>
          <p:cNvPr id="105499" name="Text Box 27">
            <a:extLst>
              <a:ext uri="{FF2B5EF4-FFF2-40B4-BE49-F238E27FC236}">
                <a16:creationId xmlns:a16="http://schemas.microsoft.com/office/drawing/2014/main" id="{940FCFD0-FC72-4057-8AC7-EE5403C7F4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5688" y="3176588"/>
            <a:ext cx="1389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 b="1">
                <a:solidFill>
                  <a:srgbClr val="FF6600"/>
                </a:solidFill>
              </a:rPr>
              <a:t>A</a:t>
            </a:r>
            <a:r>
              <a:rPr lang="en-GB" altLang="en-US" sz="2400">
                <a:solidFill>
                  <a:srgbClr val="010066"/>
                </a:solidFill>
              </a:rPr>
              <a:t>djacent</a:t>
            </a:r>
          </a:p>
        </p:txBody>
      </p:sp>
      <p:sp>
        <p:nvSpPr>
          <p:cNvPr id="105500" name="Line 28">
            <a:extLst>
              <a:ext uri="{FF2B5EF4-FFF2-40B4-BE49-F238E27FC236}">
                <a16:creationId xmlns:a16="http://schemas.microsoft.com/office/drawing/2014/main" id="{14963CA9-936A-4029-A6A3-A6C1A7FB31E7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4075" y="3614738"/>
            <a:ext cx="1741488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01" name="Text Box 29">
            <a:extLst>
              <a:ext uri="{FF2B5EF4-FFF2-40B4-BE49-F238E27FC236}">
                <a16:creationId xmlns:a16="http://schemas.microsoft.com/office/drawing/2014/main" id="{2E779C84-4769-4DF7-821F-08DD435FB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4550" y="3594100"/>
            <a:ext cx="1812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 b="1">
                <a:solidFill>
                  <a:srgbClr val="FF6600"/>
                </a:solidFill>
              </a:rPr>
              <a:t>H</a:t>
            </a:r>
            <a:r>
              <a:rPr lang="en-GB" altLang="en-US" sz="2400">
                <a:solidFill>
                  <a:srgbClr val="010066"/>
                </a:solidFill>
              </a:rPr>
              <a:t>ypotenuse</a:t>
            </a:r>
          </a:p>
        </p:txBody>
      </p:sp>
      <p:sp>
        <p:nvSpPr>
          <p:cNvPr id="105502" name="Text Box 30">
            <a:extLst>
              <a:ext uri="{FF2B5EF4-FFF2-40B4-BE49-F238E27FC236}">
                <a16:creationId xmlns:a16="http://schemas.microsoft.com/office/drawing/2014/main" id="{63619AE9-75FA-4B00-9C3D-572C19EE2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3292475"/>
            <a:ext cx="1428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3600" b="1">
                <a:solidFill>
                  <a:srgbClr val="FF6600"/>
                </a:solidFill>
              </a:rPr>
              <a:t>C A H</a:t>
            </a:r>
          </a:p>
        </p:txBody>
      </p:sp>
      <p:sp>
        <p:nvSpPr>
          <p:cNvPr id="105503" name="Text Box 31">
            <a:extLst>
              <a:ext uri="{FF2B5EF4-FFF2-40B4-BE49-F238E27FC236}">
                <a16:creationId xmlns:a16="http://schemas.microsoft.com/office/drawing/2014/main" id="{67490E78-B46C-4922-946E-C68E248CD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267325"/>
            <a:ext cx="1273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 b="1">
                <a:solidFill>
                  <a:srgbClr val="FF6600"/>
                </a:solidFill>
              </a:rPr>
              <a:t>T</a:t>
            </a:r>
            <a:r>
              <a:rPr lang="en-GB" altLang="en-US" sz="2400">
                <a:solidFill>
                  <a:srgbClr val="010066"/>
                </a:solidFill>
              </a:rPr>
              <a:t>an </a:t>
            </a:r>
            <a:r>
              <a:rPr lang="en-GB" altLang="en-US" sz="2400" i="1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GB" altLang="en-US" sz="240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altLang="en-US" sz="2400">
                <a:solidFill>
                  <a:srgbClr val="010066"/>
                </a:solidFill>
                <a:cs typeface="Times New Roman" panose="02020603050405020304" pitchFamily="18" charset="0"/>
              </a:rPr>
              <a:t>=</a:t>
            </a:r>
            <a:endParaRPr lang="en-GB" altLang="en-US" sz="2400">
              <a:solidFill>
                <a:srgbClr val="010066"/>
              </a:solidFill>
            </a:endParaRPr>
          </a:p>
        </p:txBody>
      </p:sp>
      <p:sp>
        <p:nvSpPr>
          <p:cNvPr id="105504" name="Text Box 32">
            <a:extLst>
              <a:ext uri="{FF2B5EF4-FFF2-40B4-BE49-F238E27FC236}">
                <a16:creationId xmlns:a16="http://schemas.microsoft.com/office/drawing/2014/main" id="{86CD5D3D-4E2E-47E0-A689-EF9A7C638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8688" y="5059363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 b="1">
                <a:solidFill>
                  <a:srgbClr val="FF6600"/>
                </a:solidFill>
              </a:rPr>
              <a:t>O</a:t>
            </a:r>
            <a:r>
              <a:rPr lang="en-GB" altLang="en-US" sz="2400">
                <a:solidFill>
                  <a:srgbClr val="010066"/>
                </a:solidFill>
              </a:rPr>
              <a:t>pposite</a:t>
            </a:r>
          </a:p>
        </p:txBody>
      </p:sp>
      <p:sp>
        <p:nvSpPr>
          <p:cNvPr id="105505" name="Line 33">
            <a:extLst>
              <a:ext uri="{FF2B5EF4-FFF2-40B4-BE49-F238E27FC236}">
                <a16:creationId xmlns:a16="http://schemas.microsoft.com/office/drawing/2014/main" id="{96A97458-391E-438C-A393-668C81D17E57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5497513"/>
            <a:ext cx="1585913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06" name="Text Box 34">
            <a:extLst>
              <a:ext uri="{FF2B5EF4-FFF2-40B4-BE49-F238E27FC236}">
                <a16:creationId xmlns:a16="http://schemas.microsoft.com/office/drawing/2014/main" id="{A52F9B87-0623-48E5-8AF5-3D127DAB3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5038" y="5476875"/>
            <a:ext cx="1389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 b="1">
                <a:solidFill>
                  <a:srgbClr val="FF6600"/>
                </a:solidFill>
              </a:rPr>
              <a:t>A</a:t>
            </a:r>
            <a:r>
              <a:rPr lang="en-GB" altLang="en-US" sz="2400">
                <a:solidFill>
                  <a:srgbClr val="010066"/>
                </a:solidFill>
              </a:rPr>
              <a:t>djacent</a:t>
            </a:r>
          </a:p>
        </p:txBody>
      </p:sp>
      <p:sp>
        <p:nvSpPr>
          <p:cNvPr id="105507" name="Text Box 35">
            <a:extLst>
              <a:ext uri="{FF2B5EF4-FFF2-40B4-BE49-F238E27FC236}">
                <a16:creationId xmlns:a16="http://schemas.microsoft.com/office/drawing/2014/main" id="{A830E4DB-0640-4949-B7D1-073E5BB29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5175250"/>
            <a:ext cx="1403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3600" b="1">
                <a:solidFill>
                  <a:srgbClr val="FF6600"/>
                </a:solidFill>
              </a:rPr>
              <a:t>T O A</a:t>
            </a:r>
          </a:p>
        </p:txBody>
      </p:sp>
      <p:sp>
        <p:nvSpPr>
          <p:cNvPr id="7187" name="Oval 36">
            <a:extLst>
              <a:ext uri="{FF2B5EF4-FFF2-40B4-BE49-F238E27FC236}">
                <a16:creationId xmlns:a16="http://schemas.microsoft.com/office/drawing/2014/main" id="{4EC36F70-2AB5-4865-9471-2ABCDF1EEE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8825" y="6110288"/>
            <a:ext cx="676275" cy="608012"/>
          </a:xfrm>
          <a:prstGeom prst="ellipse">
            <a:avLst/>
          </a:prstGeom>
          <a:solidFill>
            <a:schemeClr val="bg1"/>
          </a:solidFill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05509" name="Picture 37" descr="forward_arrow_colour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783B86E-6C1C-4952-8E93-0AFDCB0B3B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6129338"/>
            <a:ext cx="63023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9" name="Picture 38" descr="teachers_notes_icon">
            <a:extLst>
              <a:ext uri="{FF2B5EF4-FFF2-40B4-BE49-F238E27FC236}">
                <a16:creationId xmlns:a16="http://schemas.microsoft.com/office/drawing/2014/main" id="{073AF34D-A820-46F9-8BCD-51FDBA8AF2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9650" y="114300"/>
            <a:ext cx="525463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94" grpId="0"/>
      <p:bldP spid="105496" grpId="0"/>
      <p:bldP spid="105497" grpId="0"/>
      <p:bldP spid="105498" grpId="0"/>
      <p:bldP spid="105499" grpId="0"/>
      <p:bldP spid="105501" grpId="0"/>
      <p:bldP spid="105502" grpId="0"/>
      <p:bldP spid="105503" grpId="0"/>
      <p:bldP spid="105504" grpId="0"/>
      <p:bldP spid="105506" grpId="0"/>
      <p:bldP spid="10550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4" name="Rectangle 32">
            <a:extLst>
              <a:ext uri="{FF2B5EF4-FFF2-40B4-BE49-F238E27FC236}">
                <a16:creationId xmlns:a16="http://schemas.microsoft.com/office/drawing/2014/main" id="{D35E147E-1F54-48F4-87B7-E3EF79D4F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2201863"/>
            <a:ext cx="4308475" cy="614362"/>
          </a:xfrm>
          <a:prstGeom prst="rect">
            <a:avLst/>
          </a:prstGeom>
          <a:solidFill>
            <a:srgbClr val="FDEAB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19" name="Rectangle 4">
            <a:extLst>
              <a:ext uri="{FF2B5EF4-FFF2-40B4-BE49-F238E27FC236}">
                <a16:creationId xmlns:a16="http://schemas.microsoft.com/office/drawing/2014/main" id="{740D16B4-8EAC-4AC8-8A6A-72D01EEA950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Finding side lengths</a:t>
            </a:r>
          </a:p>
        </p:txBody>
      </p:sp>
      <p:sp>
        <p:nvSpPr>
          <p:cNvPr id="9220" name="Text Box 5">
            <a:extLst>
              <a:ext uri="{FF2B5EF4-FFF2-40B4-BE49-F238E27FC236}">
                <a16:creationId xmlns:a16="http://schemas.microsoft.com/office/drawing/2014/main" id="{01DC3061-5BFC-4EF4-8C2E-68FCCE82E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898525"/>
            <a:ext cx="86264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If we are given one side and one acute angle in a right-angled triangle, we can use one of the three trigonometric ratios to find the lengths of other sides. </a:t>
            </a:r>
          </a:p>
        </p:txBody>
      </p:sp>
      <p:grpSp>
        <p:nvGrpSpPr>
          <p:cNvPr id="9221" name="Group 6">
            <a:extLst>
              <a:ext uri="{FF2B5EF4-FFF2-40B4-BE49-F238E27FC236}">
                <a16:creationId xmlns:a16="http://schemas.microsoft.com/office/drawing/2014/main" id="{BF78A612-E93A-4A7F-9AA0-99F61F715230}"/>
              </a:ext>
            </a:extLst>
          </p:cNvPr>
          <p:cNvGrpSpPr>
            <a:grpSpLocks/>
          </p:cNvGrpSpPr>
          <p:nvPr/>
        </p:nvGrpSpPr>
        <p:grpSpPr bwMode="auto">
          <a:xfrm>
            <a:off x="296863" y="3165475"/>
            <a:ext cx="2370137" cy="2778125"/>
            <a:chOff x="187" y="1994"/>
            <a:chExt cx="1493" cy="1750"/>
          </a:xfrm>
        </p:grpSpPr>
        <p:sp>
          <p:nvSpPr>
            <p:cNvPr id="9236" name="AutoShape 7">
              <a:extLst>
                <a:ext uri="{FF2B5EF4-FFF2-40B4-BE49-F238E27FC236}">
                  <a16:creationId xmlns:a16="http://schemas.microsoft.com/office/drawing/2014/main" id="{E161A4E3-7FD7-48B1-8753-232A8411458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405" y="1994"/>
              <a:ext cx="1056" cy="1536"/>
            </a:xfrm>
            <a:prstGeom prst="rtTriangle">
              <a:avLst/>
            </a:prstGeom>
            <a:solidFill>
              <a:schemeClr val="bg1"/>
            </a:solidFill>
            <a:ln w="28575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37" name="Text Box 8">
              <a:extLst>
                <a:ext uri="{FF2B5EF4-FFF2-40B4-BE49-F238E27FC236}">
                  <a16:creationId xmlns:a16="http://schemas.microsoft.com/office/drawing/2014/main" id="{6297C2F5-46BF-4161-905B-3AA20AF2C4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7" y="3290"/>
              <a:ext cx="33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>
                  <a:solidFill>
                    <a:srgbClr val="010066"/>
                  </a:solidFill>
                </a:rPr>
                <a:t>56</a:t>
              </a:r>
              <a:r>
                <a:rPr lang="en-GB" altLang="en-US">
                  <a:solidFill>
                    <a:srgbClr val="010066"/>
                  </a:solidFill>
                  <a:cs typeface="Arial" panose="020B0604020202020204" pitchFamily="34" charset="0"/>
                </a:rPr>
                <a:t>°</a:t>
              </a:r>
              <a:endParaRPr lang="en-GB" altLang="en-US">
                <a:solidFill>
                  <a:srgbClr val="010066"/>
                </a:solidFill>
              </a:endParaRPr>
            </a:p>
          </p:txBody>
        </p:sp>
        <p:sp>
          <p:nvSpPr>
            <p:cNvPr id="9238" name="PubPieSlice">
              <a:extLst>
                <a:ext uri="{FF2B5EF4-FFF2-40B4-BE49-F238E27FC236}">
                  <a16:creationId xmlns:a16="http://schemas.microsoft.com/office/drawing/2014/main" id="{F881AF47-41EA-4C4C-A483-ACB20ED2CF41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 rot="-5400000" flipH="1" flipV="1">
              <a:off x="187" y="3313"/>
              <a:ext cx="431" cy="431"/>
            </a:xfrm>
            <a:custGeom>
              <a:avLst/>
              <a:gdLst>
                <a:gd name="T0" fmla="*/ 215 w 21600"/>
                <a:gd name="T1" fmla="*/ 0 h 21600"/>
                <a:gd name="T2" fmla="*/ 216 w 21600"/>
                <a:gd name="T3" fmla="*/ 216 h 21600"/>
                <a:gd name="T4" fmla="*/ 41 w 21600"/>
                <a:gd name="T5" fmla="*/ 88 h 21600"/>
                <a:gd name="T6" fmla="*/ 0 60000 65536"/>
                <a:gd name="T7" fmla="*/ 0 60000 65536"/>
                <a:gd name="T8" fmla="*/ 0 60000 65536"/>
                <a:gd name="T9" fmla="*/ 3157 w 21600"/>
                <a:gd name="T10" fmla="*/ 3157 h 21600"/>
                <a:gd name="T11" fmla="*/ 18443 w 21600"/>
                <a:gd name="T12" fmla="*/ 18443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0781" y="0"/>
                  </a:moveTo>
                  <a:cubicBezTo>
                    <a:pt x="7340" y="6"/>
                    <a:pt x="4107" y="1651"/>
                    <a:pt x="2078" y="4430"/>
                  </a:cubicBezTo>
                  <a:lnTo>
                    <a:pt x="10800" y="10800"/>
                  </a:lnTo>
                  <a:lnTo>
                    <a:pt x="10781" y="0"/>
                  </a:lnTo>
                  <a:close/>
                </a:path>
              </a:pathLst>
            </a:custGeom>
            <a:solidFill>
              <a:srgbClr val="009999"/>
            </a:solidFill>
            <a:ln w="28575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Rectangle 10">
              <a:extLst>
                <a:ext uri="{FF2B5EF4-FFF2-40B4-BE49-F238E27FC236}">
                  <a16:creationId xmlns:a16="http://schemas.microsoft.com/office/drawing/2014/main" id="{99A5D9B0-D174-4062-A3FA-CBFFBA04ED5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317" y="3386"/>
              <a:ext cx="144" cy="144"/>
            </a:xfrm>
            <a:prstGeom prst="rect">
              <a:avLst/>
            </a:prstGeom>
            <a:solidFill>
              <a:srgbClr val="009999"/>
            </a:solidFill>
            <a:ln w="28575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40" name="Text Box 11">
              <a:extLst>
                <a:ext uri="{FF2B5EF4-FFF2-40B4-BE49-F238E27FC236}">
                  <a16:creationId xmlns:a16="http://schemas.microsoft.com/office/drawing/2014/main" id="{9098D09C-9196-48E1-96D4-230731F00F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9" y="2666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2400" i="1">
                  <a:solidFill>
                    <a:srgbClr val="010066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9241" name="Text Box 12">
              <a:extLst>
                <a:ext uri="{FF2B5EF4-FFF2-40B4-BE49-F238E27FC236}">
                  <a16:creationId xmlns:a16="http://schemas.microsoft.com/office/drawing/2014/main" id="{74457C1B-1B32-4D8D-B044-C11A8B1D1A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" y="2627"/>
              <a:ext cx="4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>
                  <a:solidFill>
                    <a:srgbClr val="010066"/>
                  </a:solidFill>
                </a:rPr>
                <a:t>12</a:t>
              </a:r>
              <a:r>
                <a:rPr lang="en-GB" altLang="en-US" sz="1000">
                  <a:solidFill>
                    <a:srgbClr val="010066"/>
                  </a:solidFill>
                </a:rPr>
                <a:t> </a:t>
              </a:r>
              <a:r>
                <a:rPr lang="en-GB" altLang="en-US">
                  <a:solidFill>
                    <a:srgbClr val="010066"/>
                  </a:solidFill>
                </a:rPr>
                <a:t>cm</a:t>
              </a:r>
            </a:p>
          </p:txBody>
        </p:sp>
      </p:grpSp>
      <p:sp>
        <p:nvSpPr>
          <p:cNvPr id="3086" name="Text Box 14">
            <a:extLst>
              <a:ext uri="{FF2B5EF4-FFF2-40B4-BE49-F238E27FC236}">
                <a16:creationId xmlns:a16="http://schemas.microsoft.com/office/drawing/2014/main" id="{31E46D06-BD99-4110-A1AB-F2A071475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970213"/>
            <a:ext cx="5686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To find the length of the side </a:t>
            </a:r>
            <a:r>
              <a:rPr lang="en-GB" altLang="en-US" sz="2400" b="1">
                <a:solidFill>
                  <a:srgbClr val="FF6600"/>
                </a:solidFill>
              </a:rPr>
              <a:t>opposite</a:t>
            </a:r>
            <a:br>
              <a:rPr lang="en-GB" altLang="en-US" sz="2400">
                <a:solidFill>
                  <a:srgbClr val="010066"/>
                </a:solidFill>
              </a:rPr>
            </a:br>
            <a:r>
              <a:rPr lang="en-GB" altLang="en-US" sz="2400">
                <a:solidFill>
                  <a:srgbClr val="010066"/>
                </a:solidFill>
              </a:rPr>
              <a:t>the angle, given the </a:t>
            </a:r>
            <a:r>
              <a:rPr lang="en-GB" altLang="en-US" sz="2400" b="1">
                <a:solidFill>
                  <a:srgbClr val="FF6600"/>
                </a:solidFill>
              </a:rPr>
              <a:t>hypotenuse</a:t>
            </a:r>
            <a:r>
              <a:rPr lang="en-GB" altLang="en-US" sz="2400">
                <a:solidFill>
                  <a:srgbClr val="000066"/>
                </a:solidFill>
              </a:rPr>
              <a:t>,</a:t>
            </a:r>
            <a:r>
              <a:rPr lang="en-GB" altLang="en-US" sz="2400">
                <a:solidFill>
                  <a:srgbClr val="010066"/>
                </a:solidFill>
              </a:rPr>
              <a:t> use:</a:t>
            </a:r>
          </a:p>
        </p:txBody>
      </p:sp>
      <p:sp>
        <p:nvSpPr>
          <p:cNvPr id="3088" name="Text Box 16">
            <a:extLst>
              <a:ext uri="{FF2B5EF4-FFF2-40B4-BE49-F238E27FC236}">
                <a16:creationId xmlns:a16="http://schemas.microsoft.com/office/drawing/2014/main" id="{02972F80-FC32-41FB-8153-B6BCF67095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210050"/>
            <a:ext cx="1138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00066"/>
                </a:solidFill>
              </a:rPr>
              <a:t>sin </a:t>
            </a:r>
            <a:r>
              <a:rPr lang="en-GB" altLang="en-US" sz="2400" i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GB" altLang="en-US" sz="240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altLang="en-US" sz="2400">
                <a:solidFill>
                  <a:srgbClr val="000066"/>
                </a:solidFill>
                <a:cs typeface="Times New Roman" panose="02020603050405020304" pitchFamily="18" charset="0"/>
              </a:rPr>
              <a:t>=</a:t>
            </a:r>
            <a:endParaRPr lang="en-GB" altLang="en-US" sz="2400">
              <a:solidFill>
                <a:srgbClr val="000066"/>
              </a:solidFill>
            </a:endParaRPr>
          </a:p>
        </p:txBody>
      </p:sp>
      <p:sp>
        <p:nvSpPr>
          <p:cNvPr id="3090" name="Text Box 18">
            <a:extLst>
              <a:ext uri="{FF2B5EF4-FFF2-40B4-BE49-F238E27FC236}">
                <a16:creationId xmlns:a16="http://schemas.microsoft.com/office/drawing/2014/main" id="{734F5AB0-186E-43DD-8354-84C985C36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8688" y="4002088"/>
            <a:ext cx="1338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00066"/>
                </a:solidFill>
              </a:rPr>
              <a:t>opposite</a:t>
            </a:r>
          </a:p>
        </p:txBody>
      </p:sp>
      <p:sp>
        <p:nvSpPr>
          <p:cNvPr id="3091" name="Line 19">
            <a:extLst>
              <a:ext uri="{FF2B5EF4-FFF2-40B4-BE49-F238E27FC236}">
                <a16:creationId xmlns:a16="http://schemas.microsoft.com/office/drawing/2014/main" id="{15E33FCB-E6A5-48CB-98E0-FAC2E096C7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07075" y="4486275"/>
            <a:ext cx="1789113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" name="Text Box 20">
            <a:extLst>
              <a:ext uri="{FF2B5EF4-FFF2-40B4-BE49-F238E27FC236}">
                <a16:creationId xmlns:a16="http://schemas.microsoft.com/office/drawing/2014/main" id="{02DE0C20-32C0-420B-9A68-C5006E064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7550" y="4419600"/>
            <a:ext cx="176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00066"/>
                </a:solidFill>
              </a:rPr>
              <a:t>hypotenuse</a:t>
            </a:r>
          </a:p>
        </p:txBody>
      </p:sp>
      <p:sp>
        <p:nvSpPr>
          <p:cNvPr id="3094" name="Text Box 22">
            <a:extLst>
              <a:ext uri="{FF2B5EF4-FFF2-40B4-BE49-F238E27FC236}">
                <a16:creationId xmlns:a16="http://schemas.microsoft.com/office/drawing/2014/main" id="{9F4ED289-41CD-47A7-A0B0-288A5F259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5035550"/>
            <a:ext cx="1382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00066"/>
                </a:solidFill>
              </a:rPr>
              <a:t>sin 56</a:t>
            </a:r>
            <a:r>
              <a:rPr lang="en-GB" altLang="en-US" sz="2400">
                <a:solidFill>
                  <a:srgbClr val="000066"/>
                </a:solidFill>
                <a:cs typeface="Arial" panose="020B0604020202020204" pitchFamily="34" charset="0"/>
              </a:rPr>
              <a:t>°</a:t>
            </a:r>
            <a:r>
              <a:rPr lang="en-GB" altLang="en-US" sz="2400">
                <a:solidFill>
                  <a:srgbClr val="000066"/>
                </a:solidFill>
              </a:rPr>
              <a:t> </a:t>
            </a:r>
            <a:r>
              <a:rPr lang="en-GB" altLang="en-US" sz="2400">
                <a:solidFill>
                  <a:srgbClr val="000066"/>
                </a:solidFill>
                <a:cs typeface="Times New Roman" panose="02020603050405020304" pitchFamily="18" charset="0"/>
              </a:rPr>
              <a:t>=</a:t>
            </a:r>
            <a:endParaRPr lang="en-GB" altLang="en-US" sz="2400">
              <a:solidFill>
                <a:srgbClr val="000066"/>
              </a:solidFill>
            </a:endParaRPr>
          </a:p>
        </p:txBody>
      </p:sp>
      <p:sp>
        <p:nvSpPr>
          <p:cNvPr id="3096" name="Text Box 24">
            <a:extLst>
              <a:ext uri="{FF2B5EF4-FFF2-40B4-BE49-F238E27FC236}">
                <a16:creationId xmlns:a16="http://schemas.microsoft.com/office/drawing/2014/main" id="{632F3D6A-9A02-423D-8BE5-45AC37872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7713" y="4827588"/>
            <a:ext cx="319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 i="1">
                <a:solidFill>
                  <a:srgbClr val="000066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097" name="Line 25">
            <a:extLst>
              <a:ext uri="{FF2B5EF4-FFF2-40B4-BE49-F238E27FC236}">
                <a16:creationId xmlns:a16="http://schemas.microsoft.com/office/drawing/2014/main" id="{5E6190E6-CE4E-4E9C-9624-CD48C3DF7542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7550" y="5264150"/>
            <a:ext cx="430213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8" name="Text Box 26">
            <a:extLst>
              <a:ext uri="{FF2B5EF4-FFF2-40B4-BE49-F238E27FC236}">
                <a16:creationId xmlns:a16="http://schemas.microsoft.com/office/drawing/2014/main" id="{7750D647-40DB-435E-898C-3E792A3F0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6113" y="524351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00066"/>
                </a:solidFill>
              </a:rPr>
              <a:t>12</a:t>
            </a:r>
          </a:p>
        </p:txBody>
      </p:sp>
      <p:sp>
        <p:nvSpPr>
          <p:cNvPr id="3099" name="Text Box 27">
            <a:extLst>
              <a:ext uri="{FF2B5EF4-FFF2-40B4-BE49-F238E27FC236}">
                <a16:creationId xmlns:a16="http://schemas.microsoft.com/office/drawing/2014/main" id="{4782F26B-D8CB-477B-AFD0-9C8203B38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4613" y="5676900"/>
            <a:ext cx="2287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 i="1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>
                <a:solidFill>
                  <a:srgbClr val="010066"/>
                </a:solidFill>
              </a:rPr>
              <a:t> = 12 × sin 56</a:t>
            </a:r>
            <a:r>
              <a:rPr lang="en-GB" altLang="en-US" sz="2400">
                <a:solidFill>
                  <a:srgbClr val="010066"/>
                </a:solidFill>
                <a:cs typeface="Arial" panose="020B0604020202020204" pitchFamily="34" charset="0"/>
              </a:rPr>
              <a:t>°</a:t>
            </a:r>
            <a:endParaRPr lang="en-GB" altLang="en-US" sz="2400">
              <a:solidFill>
                <a:srgbClr val="010066"/>
              </a:solidFill>
            </a:endParaRPr>
          </a:p>
        </p:txBody>
      </p:sp>
      <p:sp>
        <p:nvSpPr>
          <p:cNvPr id="3100" name="Text Box 28">
            <a:extLst>
              <a:ext uri="{FF2B5EF4-FFF2-40B4-BE49-F238E27FC236}">
                <a16:creationId xmlns:a16="http://schemas.microsoft.com/office/drawing/2014/main" id="{2F32729D-1906-4212-A98D-6B25C1DA0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7338" y="6110288"/>
            <a:ext cx="1516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00066"/>
                </a:solidFill>
              </a:rPr>
              <a:t>=</a:t>
            </a:r>
            <a:r>
              <a:rPr lang="en-GB" altLang="en-US" sz="2400" b="1">
                <a:solidFill>
                  <a:srgbClr val="FF6600"/>
                </a:solidFill>
              </a:rPr>
              <a:t> </a:t>
            </a:r>
            <a:r>
              <a:rPr lang="en-GB" altLang="en-US" sz="2400" b="1">
                <a:solidFill>
                  <a:srgbClr val="000066"/>
                </a:solidFill>
              </a:rPr>
              <a:t>9.95</a:t>
            </a:r>
            <a:r>
              <a:rPr lang="en-GB" altLang="en-US" sz="1000" b="1">
                <a:solidFill>
                  <a:srgbClr val="000066"/>
                </a:solidFill>
              </a:rPr>
              <a:t> </a:t>
            </a:r>
            <a:r>
              <a:rPr lang="en-GB" altLang="en-US" sz="2400" b="1">
                <a:solidFill>
                  <a:srgbClr val="000066"/>
                </a:solidFill>
              </a:rPr>
              <a:t>cm</a:t>
            </a:r>
          </a:p>
        </p:txBody>
      </p:sp>
      <p:sp>
        <p:nvSpPr>
          <p:cNvPr id="3103" name="Rectangle 31">
            <a:extLst>
              <a:ext uri="{FF2B5EF4-FFF2-40B4-BE49-F238E27FC236}">
                <a16:creationId xmlns:a16="http://schemas.microsoft.com/office/drawing/2014/main" id="{FF8B68F4-A13C-475E-8F65-C2B6122CC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" y="2271713"/>
            <a:ext cx="4024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b="1">
                <a:solidFill>
                  <a:srgbClr val="010066"/>
                </a:solidFill>
              </a:rPr>
              <a:t>Find </a:t>
            </a:r>
            <a:r>
              <a:rPr lang="en-GB" altLang="en-US" sz="2400" b="1" i="1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b="1">
                <a:solidFill>
                  <a:srgbClr val="010066"/>
                </a:solidFill>
              </a:rPr>
              <a:t> to 2 decimal places.</a:t>
            </a:r>
          </a:p>
        </p:txBody>
      </p:sp>
      <p:pic>
        <p:nvPicPr>
          <p:cNvPr id="3105" name="Picture 33" descr="forward_arrow_colour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4EAEF72-B75C-4A16-A517-99625652A6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6129338"/>
            <a:ext cx="63023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5" name="Picture 35" descr="teachers_notes_icon">
            <a:extLst>
              <a:ext uri="{FF2B5EF4-FFF2-40B4-BE49-F238E27FC236}">
                <a16:creationId xmlns:a16="http://schemas.microsoft.com/office/drawing/2014/main" id="{C1901C99-DE9D-42DD-A0AA-8A3948193D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9650" y="114300"/>
            <a:ext cx="525463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/>
      <p:bldP spid="3088" grpId="0"/>
      <p:bldP spid="3090" grpId="0"/>
      <p:bldP spid="3092" grpId="0"/>
      <p:bldP spid="3094" grpId="0"/>
      <p:bldP spid="3096" grpId="0"/>
      <p:bldP spid="3098" grpId="0"/>
      <p:bldP spid="3099" grpId="0"/>
      <p:bldP spid="3100" grpId="0"/>
      <p:bldP spid="310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5" name="Rectangle 31">
            <a:extLst>
              <a:ext uri="{FF2B5EF4-FFF2-40B4-BE49-F238E27FC236}">
                <a16:creationId xmlns:a16="http://schemas.microsoft.com/office/drawing/2014/main" id="{FA5F8F26-C2D6-4292-9718-511BE9CFB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1822450"/>
            <a:ext cx="5226050" cy="900113"/>
          </a:xfrm>
          <a:prstGeom prst="rect">
            <a:avLst/>
          </a:prstGeom>
          <a:solidFill>
            <a:srgbClr val="FDEAB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7" name="Line 2">
            <a:extLst>
              <a:ext uri="{FF2B5EF4-FFF2-40B4-BE49-F238E27FC236}">
                <a16:creationId xmlns:a16="http://schemas.microsoft.com/office/drawing/2014/main" id="{9A227F5A-6A2B-4516-B733-A933ED73CA14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819400"/>
            <a:ext cx="838200" cy="243840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1DE5D974-704B-4B28-BB31-DB025B0EA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105400"/>
            <a:ext cx="1752600" cy="304800"/>
          </a:xfrm>
          <a:prstGeom prst="rect">
            <a:avLst/>
          </a:prstGeom>
          <a:solidFill>
            <a:srgbClr val="99CC00"/>
          </a:solidFill>
          <a:ln w="3175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9" name="Rectangle 6">
            <a:extLst>
              <a:ext uri="{FF2B5EF4-FFF2-40B4-BE49-F238E27FC236}">
                <a16:creationId xmlns:a16="http://schemas.microsoft.com/office/drawing/2014/main" id="{549880C8-C70C-42C2-B9CE-B33B93ED0D6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Finding side lengths</a:t>
            </a:r>
          </a:p>
        </p:txBody>
      </p:sp>
      <p:sp>
        <p:nvSpPr>
          <p:cNvPr id="11270" name="Text Box 7">
            <a:extLst>
              <a:ext uri="{FF2B5EF4-FFF2-40B4-BE49-F238E27FC236}">
                <a16:creationId xmlns:a16="http://schemas.microsoft.com/office/drawing/2014/main" id="{8514C8B7-3501-4E6B-B1D7-FE4CEE6E6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898525"/>
            <a:ext cx="8093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A 5</a:t>
            </a:r>
            <a:r>
              <a:rPr lang="en-GB" altLang="en-US" sz="1000">
                <a:solidFill>
                  <a:srgbClr val="010066"/>
                </a:solidFill>
              </a:rPr>
              <a:t> </a:t>
            </a:r>
            <a:r>
              <a:rPr lang="en-GB" altLang="en-US" sz="2400">
                <a:solidFill>
                  <a:srgbClr val="010066"/>
                </a:solidFill>
              </a:rPr>
              <a:t>m ladder is resting against a wall. It makes an angle of 70</a:t>
            </a:r>
            <a:r>
              <a:rPr lang="en-GB" altLang="en-US" sz="2400">
                <a:solidFill>
                  <a:srgbClr val="010066"/>
                </a:solidFill>
                <a:cs typeface="Arial" panose="020B0604020202020204" pitchFamily="34" charset="0"/>
              </a:rPr>
              <a:t>° with the ground.</a:t>
            </a:r>
            <a:endParaRPr lang="en-GB" altLang="en-US" sz="2400">
              <a:solidFill>
                <a:srgbClr val="010066"/>
              </a:solidFill>
            </a:endParaRPr>
          </a:p>
        </p:txBody>
      </p:sp>
      <p:sp>
        <p:nvSpPr>
          <p:cNvPr id="11271" name="Rectangle 8" descr="Horizontal brick">
            <a:extLst>
              <a:ext uri="{FF2B5EF4-FFF2-40B4-BE49-F238E27FC236}">
                <a16:creationId xmlns:a16="http://schemas.microsoft.com/office/drawing/2014/main" id="{CE65D239-6478-4992-89D7-BB93BF6F63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514600"/>
            <a:ext cx="762000" cy="28956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3175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Text Box 9">
            <a:extLst>
              <a:ext uri="{FF2B5EF4-FFF2-40B4-BE49-F238E27FC236}">
                <a16:creationId xmlns:a16="http://schemas.microsoft.com/office/drawing/2014/main" id="{B49B2466-0751-47D1-893D-59DDFB2E7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3694113"/>
            <a:ext cx="57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>
                <a:solidFill>
                  <a:srgbClr val="010066"/>
                </a:solidFill>
              </a:rPr>
              <a:t>5 m</a:t>
            </a:r>
          </a:p>
        </p:txBody>
      </p:sp>
      <p:sp>
        <p:nvSpPr>
          <p:cNvPr id="11273" name="Text Box 10">
            <a:extLst>
              <a:ext uri="{FF2B5EF4-FFF2-40B4-BE49-F238E27FC236}">
                <a16:creationId xmlns:a16="http://schemas.microsoft.com/office/drawing/2014/main" id="{E9D098A7-5333-4AAB-BB4B-97A7202D4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800600"/>
            <a:ext cx="53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b="1">
                <a:solidFill>
                  <a:srgbClr val="010066"/>
                </a:solidFill>
              </a:rPr>
              <a:t>70</a:t>
            </a:r>
            <a:r>
              <a:rPr lang="en-GB" altLang="en-US" b="1">
                <a:solidFill>
                  <a:srgbClr val="010066"/>
                </a:solidFill>
                <a:cs typeface="Arial" panose="020B0604020202020204" pitchFamily="34" charset="0"/>
              </a:rPr>
              <a:t>°</a:t>
            </a:r>
            <a:endParaRPr lang="en-GB" altLang="en-US" b="1">
              <a:solidFill>
                <a:srgbClr val="010066"/>
              </a:solidFill>
            </a:endParaRPr>
          </a:p>
        </p:txBody>
      </p:sp>
      <p:sp>
        <p:nvSpPr>
          <p:cNvPr id="11274" name="Text Box 11">
            <a:extLst>
              <a:ext uri="{FF2B5EF4-FFF2-40B4-BE49-F238E27FC236}">
                <a16:creationId xmlns:a16="http://schemas.microsoft.com/office/drawing/2014/main" id="{F3BE17AC-2D98-4EB2-AF3F-B929DB56B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978400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 i="1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6157" name="Text Box 13">
            <a:extLst>
              <a:ext uri="{FF2B5EF4-FFF2-40B4-BE49-F238E27FC236}">
                <a16:creationId xmlns:a16="http://schemas.microsoft.com/office/drawing/2014/main" id="{A833F8EF-BBA2-488E-A7DB-9294C06C0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817813"/>
            <a:ext cx="59769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10066"/>
                </a:solidFill>
              </a:rPr>
              <a:t>To find the length of the side </a:t>
            </a:r>
            <a:r>
              <a:rPr lang="en-GB" altLang="en-US" sz="2400" b="1">
                <a:solidFill>
                  <a:srgbClr val="FF6600"/>
                </a:solidFill>
              </a:rPr>
              <a:t>adjacent</a:t>
            </a:r>
            <a:br>
              <a:rPr lang="en-GB" altLang="en-US" sz="2400">
                <a:solidFill>
                  <a:srgbClr val="010066"/>
                </a:solidFill>
              </a:rPr>
            </a:br>
            <a:r>
              <a:rPr lang="en-GB" altLang="en-US" sz="2400">
                <a:solidFill>
                  <a:srgbClr val="010066"/>
                </a:solidFill>
              </a:rPr>
              <a:t>to the angle, given the </a:t>
            </a:r>
            <a:r>
              <a:rPr lang="en-GB" altLang="en-US" sz="2400">
                <a:solidFill>
                  <a:srgbClr val="000066"/>
                </a:solidFill>
              </a:rPr>
              <a:t>hypotenuse,</a:t>
            </a:r>
            <a:r>
              <a:rPr lang="en-GB" altLang="en-US" sz="2400">
                <a:solidFill>
                  <a:srgbClr val="010066"/>
                </a:solidFill>
              </a:rPr>
              <a:t> use:</a:t>
            </a:r>
          </a:p>
        </p:txBody>
      </p:sp>
      <p:sp>
        <p:nvSpPr>
          <p:cNvPr id="6159" name="Text Box 15">
            <a:extLst>
              <a:ext uri="{FF2B5EF4-FFF2-40B4-BE49-F238E27FC236}">
                <a16:creationId xmlns:a16="http://schemas.microsoft.com/office/drawing/2014/main" id="{7CCB01E0-0D5B-44B8-BE73-74E96EA9E4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1800" y="4032250"/>
            <a:ext cx="1222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00066"/>
                </a:solidFill>
              </a:rPr>
              <a:t>cos </a:t>
            </a:r>
            <a:r>
              <a:rPr lang="en-GB" altLang="en-US" sz="2400" i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GB" altLang="en-US" sz="240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altLang="en-US" sz="2400">
                <a:solidFill>
                  <a:srgbClr val="000066"/>
                </a:solidFill>
                <a:cs typeface="Times New Roman" panose="02020603050405020304" pitchFamily="18" charset="0"/>
              </a:rPr>
              <a:t>=</a:t>
            </a:r>
            <a:endParaRPr lang="en-GB" altLang="en-US" sz="2400">
              <a:solidFill>
                <a:srgbClr val="000066"/>
              </a:solidFill>
            </a:endParaRPr>
          </a:p>
        </p:txBody>
      </p:sp>
      <p:sp>
        <p:nvSpPr>
          <p:cNvPr id="6161" name="Text Box 17">
            <a:extLst>
              <a:ext uri="{FF2B5EF4-FFF2-40B4-BE49-F238E27FC236}">
                <a16:creationId xmlns:a16="http://schemas.microsoft.com/office/drawing/2014/main" id="{AB788A94-EF94-4125-AAB9-76F68A32C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7688" y="3824288"/>
            <a:ext cx="1338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00066"/>
                </a:solidFill>
              </a:rPr>
              <a:t>adjacent</a:t>
            </a:r>
          </a:p>
        </p:txBody>
      </p:sp>
      <p:sp>
        <p:nvSpPr>
          <p:cNvPr id="6162" name="Line 18">
            <a:extLst>
              <a:ext uri="{FF2B5EF4-FFF2-40B4-BE49-F238E27FC236}">
                <a16:creationId xmlns:a16="http://schemas.microsoft.com/office/drawing/2014/main" id="{024A9522-8B1C-4612-84CF-7800C3D99EDA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6075" y="4295775"/>
            <a:ext cx="1741488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Text Box 19">
            <a:extLst>
              <a:ext uri="{FF2B5EF4-FFF2-40B4-BE49-F238E27FC236}">
                <a16:creationId xmlns:a16="http://schemas.microsoft.com/office/drawing/2014/main" id="{84BCBEE6-434D-4C9D-8FF3-9BB567C9A8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6550" y="4241800"/>
            <a:ext cx="176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00066"/>
                </a:solidFill>
              </a:rPr>
              <a:t>hypotenuse</a:t>
            </a:r>
          </a:p>
        </p:txBody>
      </p:sp>
      <p:sp>
        <p:nvSpPr>
          <p:cNvPr id="6164" name="Text Box 20">
            <a:extLst>
              <a:ext uri="{FF2B5EF4-FFF2-40B4-BE49-F238E27FC236}">
                <a16:creationId xmlns:a16="http://schemas.microsoft.com/office/drawing/2014/main" id="{9A692DAF-69ED-468A-B907-6BA70C0D5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3200" y="4857750"/>
            <a:ext cx="1466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00066"/>
                </a:solidFill>
              </a:rPr>
              <a:t>cos 70</a:t>
            </a:r>
            <a:r>
              <a:rPr lang="en-GB" altLang="en-US" sz="2400">
                <a:solidFill>
                  <a:srgbClr val="000066"/>
                </a:solidFill>
                <a:cs typeface="Arial" panose="020B0604020202020204" pitchFamily="34" charset="0"/>
              </a:rPr>
              <a:t>°</a:t>
            </a:r>
            <a:r>
              <a:rPr lang="en-GB" altLang="en-US" sz="2400">
                <a:solidFill>
                  <a:srgbClr val="000066"/>
                </a:solidFill>
              </a:rPr>
              <a:t> </a:t>
            </a:r>
            <a:r>
              <a:rPr lang="en-GB" altLang="en-US" sz="2400">
                <a:solidFill>
                  <a:srgbClr val="000066"/>
                </a:solidFill>
                <a:cs typeface="Times New Roman" panose="02020603050405020304" pitchFamily="18" charset="0"/>
              </a:rPr>
              <a:t>=</a:t>
            </a:r>
            <a:endParaRPr lang="en-GB" altLang="en-US" sz="2400">
              <a:solidFill>
                <a:srgbClr val="000066"/>
              </a:solidFill>
            </a:endParaRPr>
          </a:p>
        </p:txBody>
      </p:sp>
      <p:sp>
        <p:nvSpPr>
          <p:cNvPr id="6166" name="Text Box 22">
            <a:extLst>
              <a:ext uri="{FF2B5EF4-FFF2-40B4-BE49-F238E27FC236}">
                <a16:creationId xmlns:a16="http://schemas.microsoft.com/office/drawing/2014/main" id="{CC1000D1-F627-4E72-AD9C-282BFA9CA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2588" y="4649788"/>
            <a:ext cx="319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 i="1">
                <a:solidFill>
                  <a:srgbClr val="000066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6167" name="Line 23">
            <a:extLst>
              <a:ext uri="{FF2B5EF4-FFF2-40B4-BE49-F238E27FC236}">
                <a16:creationId xmlns:a16="http://schemas.microsoft.com/office/drawing/2014/main" id="{FAE58D98-6A0A-472E-AEB0-E3D6A5A9DB49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2425" y="5086350"/>
            <a:ext cx="381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" name="Text Box 24">
            <a:extLst>
              <a:ext uri="{FF2B5EF4-FFF2-40B4-BE49-F238E27FC236}">
                <a16:creationId xmlns:a16="http://schemas.microsoft.com/office/drawing/2014/main" id="{68F9A264-3276-4591-8F92-7E3686D1C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5125" y="506571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00066"/>
                </a:solidFill>
              </a:rPr>
              <a:t>5</a:t>
            </a:r>
          </a:p>
        </p:txBody>
      </p:sp>
      <p:sp>
        <p:nvSpPr>
          <p:cNvPr id="6169" name="Text Box 25">
            <a:extLst>
              <a:ext uri="{FF2B5EF4-FFF2-40B4-BE49-F238E27FC236}">
                <a16:creationId xmlns:a16="http://schemas.microsoft.com/office/drawing/2014/main" id="{5BD19FEE-25B6-453B-A5D1-D58041184C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3313" y="5473700"/>
            <a:ext cx="2201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 i="1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>
                <a:solidFill>
                  <a:srgbClr val="010066"/>
                </a:solidFill>
              </a:rPr>
              <a:t> = 5 × cos 70</a:t>
            </a:r>
            <a:r>
              <a:rPr lang="en-GB" altLang="en-US" sz="2400">
                <a:solidFill>
                  <a:srgbClr val="010066"/>
                </a:solidFill>
                <a:cs typeface="Arial" panose="020B0604020202020204" pitchFamily="34" charset="0"/>
              </a:rPr>
              <a:t>°</a:t>
            </a:r>
            <a:endParaRPr lang="en-GB" altLang="en-US" sz="2400">
              <a:solidFill>
                <a:srgbClr val="010066"/>
              </a:solidFill>
            </a:endParaRPr>
          </a:p>
        </p:txBody>
      </p:sp>
      <p:sp>
        <p:nvSpPr>
          <p:cNvPr id="6170" name="Text Box 26">
            <a:extLst>
              <a:ext uri="{FF2B5EF4-FFF2-40B4-BE49-F238E27FC236}">
                <a16:creationId xmlns:a16="http://schemas.microsoft.com/office/drawing/2014/main" id="{B193C3F8-0D3D-42ED-B65E-F75208EF1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8738" y="5881688"/>
            <a:ext cx="2798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solidFill>
                  <a:srgbClr val="000066"/>
                </a:solidFill>
              </a:rPr>
              <a:t>=</a:t>
            </a:r>
            <a:r>
              <a:rPr lang="en-GB" altLang="en-US" sz="2400" b="1">
                <a:solidFill>
                  <a:srgbClr val="000066"/>
                </a:solidFill>
              </a:rPr>
              <a:t> 1.71</a:t>
            </a:r>
            <a:r>
              <a:rPr lang="en-GB" altLang="en-US" sz="1000" b="1">
                <a:solidFill>
                  <a:srgbClr val="000066"/>
                </a:solidFill>
              </a:rPr>
              <a:t> </a:t>
            </a:r>
            <a:r>
              <a:rPr lang="en-GB" altLang="en-US" sz="2400" b="1">
                <a:solidFill>
                  <a:srgbClr val="000066"/>
                </a:solidFill>
              </a:rPr>
              <a:t>m (to 2 d.p.)</a:t>
            </a:r>
          </a:p>
        </p:txBody>
      </p:sp>
      <p:sp>
        <p:nvSpPr>
          <p:cNvPr id="6173" name="Rectangle 29">
            <a:extLst>
              <a:ext uri="{FF2B5EF4-FFF2-40B4-BE49-F238E27FC236}">
                <a16:creationId xmlns:a16="http://schemas.microsoft.com/office/drawing/2014/main" id="{D0B94516-BD22-403C-8650-D49839E792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0" y="1855788"/>
            <a:ext cx="51181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 b="1">
                <a:solidFill>
                  <a:srgbClr val="010066"/>
                </a:solidFill>
              </a:rPr>
              <a:t>What is the distance between the base of the ladder and the wall?</a:t>
            </a:r>
          </a:p>
        </p:txBody>
      </p:sp>
      <p:pic>
        <p:nvPicPr>
          <p:cNvPr id="6174" name="Picture 30" descr="forward_arrow_colour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FE1A029-FE8B-4B77-82CB-4A86F1C380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6129338"/>
            <a:ext cx="63023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7" grpId="0"/>
      <p:bldP spid="6159" grpId="0"/>
      <p:bldP spid="6161" grpId="0"/>
      <p:bldP spid="6163" grpId="0"/>
      <p:bldP spid="6164" grpId="0"/>
      <p:bldP spid="6166" grpId="0"/>
      <p:bldP spid="6168" grpId="0"/>
      <p:bldP spid="6169" grpId="0"/>
      <p:bldP spid="6170" grpId="0"/>
      <p:bldP spid="6173" grpId="0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6_Custom Design">
  <a:themeElements>
    <a:clrScheme name="6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6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7_Custom Design">
  <a:themeElements>
    <a:clrScheme name="7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7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8_Custom Design">
  <a:themeElements>
    <a:clrScheme name="8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8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8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2961</TotalTime>
  <Words>295</Words>
  <Application>Microsoft Office PowerPoint</Application>
  <PresentationFormat>On-screen Show (4:3)</PresentationFormat>
  <Paragraphs>85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Times New Roman</vt:lpstr>
      <vt:lpstr>Custom Design</vt:lpstr>
      <vt:lpstr>6_Custom Design</vt:lpstr>
      <vt:lpstr>7_Custom Design</vt:lpstr>
      <vt:lpstr>8_Custom Design</vt:lpstr>
      <vt:lpstr>Unit 3: Right Trigonometric Ratios</vt:lpstr>
      <vt:lpstr>When do I use…?</vt:lpstr>
      <vt:lpstr>The three trigonometric ratios</vt:lpstr>
      <vt:lpstr>Finding side lengths</vt:lpstr>
      <vt:lpstr>Finding side lengths</vt:lpstr>
    </vt:vector>
  </TitlesOfParts>
  <Company>Boardworks 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Applying trigonometry</dc:title>
  <dc:subject>KS4 Maths</dc:subject>
  <dc:creator>Boardworks Ltd.</dc:creator>
  <cp:lastModifiedBy>Kisha Barnes</cp:lastModifiedBy>
  <cp:revision>53</cp:revision>
  <dcterms:created xsi:type="dcterms:W3CDTF">2009-10-27T16:38:50Z</dcterms:created>
  <dcterms:modified xsi:type="dcterms:W3CDTF">2018-10-12T20:21:27Z</dcterms:modified>
</cp:coreProperties>
</file>